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39"/>
  </p:notesMasterIdLst>
  <p:sldIdLst>
    <p:sldId id="460" r:id="rId5"/>
    <p:sldId id="595" r:id="rId6"/>
    <p:sldId id="509" r:id="rId7"/>
    <p:sldId id="592" r:id="rId8"/>
    <p:sldId id="519" r:id="rId9"/>
    <p:sldId id="504" r:id="rId10"/>
    <p:sldId id="525" r:id="rId11"/>
    <p:sldId id="617" r:id="rId12"/>
    <p:sldId id="681" r:id="rId13"/>
    <p:sldId id="682" r:id="rId14"/>
    <p:sldId id="622" r:id="rId15"/>
    <p:sldId id="651" r:id="rId16"/>
    <p:sldId id="689" r:id="rId17"/>
    <p:sldId id="690" r:id="rId18"/>
    <p:sldId id="691" r:id="rId19"/>
    <p:sldId id="652" r:id="rId20"/>
    <p:sldId id="654" r:id="rId21"/>
    <p:sldId id="656" r:id="rId22"/>
    <p:sldId id="586" r:id="rId23"/>
    <p:sldId id="686" r:id="rId24"/>
    <p:sldId id="633" r:id="rId25"/>
    <p:sldId id="678" r:id="rId26"/>
    <p:sldId id="643" r:id="rId27"/>
    <p:sldId id="680" r:id="rId28"/>
    <p:sldId id="679" r:id="rId29"/>
    <p:sldId id="658" r:id="rId30"/>
    <p:sldId id="693" r:id="rId31"/>
    <p:sldId id="685" r:id="rId32"/>
    <p:sldId id="692" r:id="rId33"/>
    <p:sldId id="662" r:id="rId34"/>
    <p:sldId id="663" r:id="rId35"/>
    <p:sldId id="687" r:id="rId36"/>
    <p:sldId id="665" r:id="rId37"/>
    <p:sldId id="596" r:id="rId38"/>
  </p:sldIdLst>
  <p:sldSz cx="9144000" cy="6858000" type="screen4x3"/>
  <p:notesSz cx="6858000" cy="9144000"/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147D2B-583E-4202-BB38-3CF50FB467CD}">
          <p14:sldIdLst>
            <p14:sldId id="460"/>
            <p14:sldId id="595"/>
            <p14:sldId id="509"/>
            <p14:sldId id="592"/>
            <p14:sldId id="519"/>
            <p14:sldId id="504"/>
            <p14:sldId id="525"/>
            <p14:sldId id="617"/>
            <p14:sldId id="681"/>
            <p14:sldId id="682"/>
            <p14:sldId id="622"/>
            <p14:sldId id="651"/>
            <p14:sldId id="689"/>
            <p14:sldId id="690"/>
            <p14:sldId id="691"/>
            <p14:sldId id="652"/>
            <p14:sldId id="654"/>
            <p14:sldId id="656"/>
            <p14:sldId id="586"/>
            <p14:sldId id="686"/>
            <p14:sldId id="633"/>
            <p14:sldId id="678"/>
          </p14:sldIdLst>
        </p14:section>
        <p14:section name="Untitled Section" id="{2DA13ED8-6CD7-4C99-AA29-E07DB808FA93}">
          <p14:sldIdLst>
            <p14:sldId id="643"/>
            <p14:sldId id="680"/>
            <p14:sldId id="679"/>
            <p14:sldId id="658"/>
            <p14:sldId id="693"/>
            <p14:sldId id="685"/>
            <p14:sldId id="692"/>
            <p14:sldId id="662"/>
            <p14:sldId id="663"/>
            <p14:sldId id="687"/>
            <p14:sldId id="665"/>
            <p14:sldId id="5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1392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  <a:srgbClr val="DBEEF4"/>
    <a:srgbClr val="00FF00"/>
    <a:srgbClr val="00FFCC"/>
    <a:srgbClr val="FF0000"/>
    <a:srgbClr val="993366"/>
    <a:srgbClr val="00CC00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32" autoAdjust="0"/>
    <p:restoredTop sz="81744" autoAdjust="0"/>
  </p:normalViewPr>
  <p:slideViewPr>
    <p:cSldViewPr>
      <p:cViewPr varScale="1">
        <p:scale>
          <a:sx n="94" d="100"/>
          <a:sy n="94" d="100"/>
        </p:scale>
        <p:origin x="2214" y="84"/>
      </p:cViewPr>
      <p:guideLst>
        <p:guide orient="horz" pos="1620"/>
        <p:guide pos="1392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22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3/16/2019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Blausen_0657_MultipolarNeuron.png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198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dirty="0" smtClean="0"/>
              <a:t>"</a:t>
            </a:r>
            <a:r>
              <a:rPr lang="en-AU" sz="1200" dirty="0" err="1" smtClean="0"/>
              <a:t>Blausen</a:t>
            </a:r>
            <a:r>
              <a:rPr lang="en-AU" sz="1200" dirty="0" smtClean="0"/>
              <a:t> 0657 </a:t>
            </a:r>
            <a:r>
              <a:rPr lang="en-AU" sz="1200" dirty="0" err="1" smtClean="0"/>
              <a:t>MultipolarNeuron</a:t>
            </a:r>
            <a:r>
              <a:rPr lang="en-AU" sz="1200" dirty="0" smtClean="0"/>
              <a:t>" by </a:t>
            </a:r>
            <a:r>
              <a:rPr lang="en-AU" sz="1200" dirty="0" err="1" smtClean="0"/>
              <a:t>BruceBlaus</a:t>
            </a:r>
            <a:r>
              <a:rPr lang="en-AU" sz="1200" dirty="0" smtClean="0"/>
              <a:t> - Own work. Licensed under Creative Commons Attribution 3.0 via Wikimedia Commons - </a:t>
            </a:r>
            <a:r>
              <a:rPr lang="en-AU" sz="1200" dirty="0" smtClean="0">
                <a:hlinkClick r:id="rId3"/>
              </a:rPr>
              <a:t>http://commons.wikimedia.org/wiki/File:Blausen_0657_MultipolarNeuron.png#mediaviewer/File:Blausen_0657_MultipolarNeuron.png</a:t>
            </a:r>
            <a:endParaRPr lang="en-AU" sz="1200" dirty="0" smtClean="0"/>
          </a:p>
          <a:p>
            <a:endParaRPr lang="en-A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234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08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81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200" dirty="0" smtClean="0"/>
              <a:t>This trick, makes the math very simple.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200" dirty="0" smtClean="0"/>
              <a:t>It takes the advantages of linear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200" dirty="0" smtClean="0"/>
              <a:t>While simultaneously making the model more flexible and powerful by making it not linear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EEF33-795F-417D-80E6-954A72004A9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846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379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EEF33-795F-417D-80E6-954A72004A9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32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88900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4389120"/>
            <a:ext cx="254471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3779520"/>
            <a:ext cx="254471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4998720"/>
            <a:ext cx="254471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5608320"/>
            <a:ext cx="254471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88900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5242560"/>
            <a:ext cx="254471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2682240"/>
            <a:ext cx="254471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2682240"/>
            <a:ext cx="254471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5242560"/>
            <a:ext cx="254471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3/16/2019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4" y="6577190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22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1.png"/><Relationship Id="rId3" Type="http://schemas.openxmlformats.org/officeDocument/2006/relationships/image" Target="../media/image41.jpeg"/><Relationship Id="rId7" Type="http://schemas.openxmlformats.org/officeDocument/2006/relationships/image" Target="../media/image48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10" Type="http://schemas.openxmlformats.org/officeDocument/2006/relationships/image" Target="../media/image39.png"/><Relationship Id="rId4" Type="http://schemas.openxmlformats.org/officeDocument/2006/relationships/image" Target="../media/image451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560.png"/><Relationship Id="rId18" Type="http://schemas.openxmlformats.org/officeDocument/2006/relationships/image" Target="../media/image740.png"/><Relationship Id="rId26" Type="http://schemas.openxmlformats.org/officeDocument/2006/relationships/image" Target="../media/image77.png"/><Relationship Id="rId3" Type="http://schemas.openxmlformats.org/officeDocument/2006/relationships/tags" Target="../tags/tag3.xml"/><Relationship Id="rId21" Type="http://schemas.openxmlformats.org/officeDocument/2006/relationships/image" Target="../media/image681.png"/><Relationship Id="rId34" Type="http://schemas.openxmlformats.org/officeDocument/2006/relationships/image" Target="../media/image81.png"/><Relationship Id="rId7" Type="http://schemas.openxmlformats.org/officeDocument/2006/relationships/image" Target="../media/image500.png"/><Relationship Id="rId12" Type="http://schemas.openxmlformats.org/officeDocument/2006/relationships/image" Target="../media/image691.png"/><Relationship Id="rId17" Type="http://schemas.openxmlformats.org/officeDocument/2006/relationships/image" Target="../media/image730.png"/><Relationship Id="rId25" Type="http://schemas.openxmlformats.org/officeDocument/2006/relationships/image" Target="../media/image640.png"/><Relationship Id="rId33" Type="http://schemas.openxmlformats.org/officeDocument/2006/relationships/image" Target="../media/image80.png"/><Relationship Id="rId2" Type="http://schemas.openxmlformats.org/officeDocument/2006/relationships/tags" Target="../tags/tag2.xml"/><Relationship Id="rId16" Type="http://schemas.openxmlformats.org/officeDocument/2006/relationships/image" Target="../media/image721.png"/><Relationship Id="rId20" Type="http://schemas.openxmlformats.org/officeDocument/2006/relationships/image" Target="../media/image650.png"/><Relationship Id="rId29" Type="http://schemas.openxmlformats.org/officeDocument/2006/relationships/image" Target="../media/image75.png"/><Relationship Id="rId1" Type="http://schemas.openxmlformats.org/officeDocument/2006/relationships/vmlDrawing" Target="../drawings/vmlDrawing1.vml"/><Relationship Id="rId6" Type="http://schemas.openxmlformats.org/officeDocument/2006/relationships/notesSlide" Target="../notesSlides/notesSlide4.xml"/><Relationship Id="rId11" Type="http://schemas.openxmlformats.org/officeDocument/2006/relationships/image" Target="../media/image47.png"/><Relationship Id="rId24" Type="http://schemas.openxmlformats.org/officeDocument/2006/relationships/image" Target="../media/image54.png"/><Relationship Id="rId32" Type="http://schemas.openxmlformats.org/officeDocument/2006/relationships/image" Target="../media/image79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71.png"/><Relationship Id="rId23" Type="http://schemas.openxmlformats.org/officeDocument/2006/relationships/image" Target="../media/image42.emf"/><Relationship Id="rId28" Type="http://schemas.openxmlformats.org/officeDocument/2006/relationships/image" Target="../media/image59.png"/><Relationship Id="rId10" Type="http://schemas.openxmlformats.org/officeDocument/2006/relationships/image" Target="../media/image45.png"/><Relationship Id="rId19" Type="http://schemas.openxmlformats.org/officeDocument/2006/relationships/image" Target="../media/image751.png"/><Relationship Id="rId31" Type="http://schemas.openxmlformats.org/officeDocument/2006/relationships/image" Target="../media/image78.png"/><Relationship Id="rId4" Type="http://schemas.openxmlformats.org/officeDocument/2006/relationships/tags" Target="../tags/tag4.xml"/><Relationship Id="rId9" Type="http://schemas.openxmlformats.org/officeDocument/2006/relationships/image" Target="../media/image44.png"/><Relationship Id="rId14" Type="http://schemas.openxmlformats.org/officeDocument/2006/relationships/image" Target="../media/image70.png"/><Relationship Id="rId22" Type="http://schemas.openxmlformats.org/officeDocument/2006/relationships/oleObject" Target="../embeddings/oleObject1.bin"/><Relationship Id="rId27" Type="http://schemas.openxmlformats.org/officeDocument/2006/relationships/image" Target="../media/image73.png"/><Relationship Id="rId30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80.png"/><Relationship Id="rId18" Type="http://schemas.openxmlformats.org/officeDocument/2006/relationships/image" Target="../media/image72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69.png"/><Relationship Id="rId17" Type="http://schemas.openxmlformats.org/officeDocument/2006/relationships/image" Target="../media/image720.png"/><Relationship Id="rId33" Type="http://schemas.openxmlformats.org/officeDocument/2006/relationships/image" Target="../media/image860.png"/><Relationship Id="rId2" Type="http://schemas.openxmlformats.org/officeDocument/2006/relationships/tags" Target="../tags/tag6.xml"/><Relationship Id="rId16" Type="http://schemas.openxmlformats.org/officeDocument/2006/relationships/image" Target="../media/image710.png"/><Relationship Id="rId20" Type="http://schemas.openxmlformats.org/officeDocument/2006/relationships/image" Target="../media/image750.png"/><Relationship Id="rId29" Type="http://schemas.openxmlformats.org/officeDocument/2006/relationships/image" Target="../media/image1260.png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45.png"/><Relationship Id="rId32" Type="http://schemas.openxmlformats.org/officeDocument/2006/relationships/image" Target="../media/image850.png"/><Relationship Id="rId5" Type="http://schemas.openxmlformats.org/officeDocument/2006/relationships/tags" Target="../tags/tag9.xml"/><Relationship Id="rId15" Type="http://schemas.openxmlformats.org/officeDocument/2006/relationships/image" Target="../media/image700.png"/><Relationship Id="rId28" Type="http://schemas.openxmlformats.org/officeDocument/2006/relationships/image" Target="../media/image1250.png"/><Relationship Id="rId10" Type="http://schemas.openxmlformats.org/officeDocument/2006/relationships/image" Target="../media/image44.png"/><Relationship Id="rId19" Type="http://schemas.openxmlformats.org/officeDocument/2006/relationships/image" Target="../media/image74.png"/><Relationship Id="rId31" Type="http://schemas.openxmlformats.org/officeDocument/2006/relationships/image" Target="../media/image760.png"/><Relationship Id="rId4" Type="http://schemas.openxmlformats.org/officeDocument/2006/relationships/tags" Target="../tags/tag8.xml"/><Relationship Id="rId9" Type="http://schemas.openxmlformats.org/officeDocument/2006/relationships/image" Target="../media/image63.png"/><Relationship Id="rId14" Type="http://schemas.openxmlformats.org/officeDocument/2006/relationships/image" Target="../media/image690.png"/><Relationship Id="rId27" Type="http://schemas.openxmlformats.org/officeDocument/2006/relationships/image" Target="../media/image1240.png"/><Relationship Id="rId30" Type="http://schemas.openxmlformats.org/officeDocument/2006/relationships/image" Target="../media/image8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80.png"/><Relationship Id="rId18" Type="http://schemas.openxmlformats.org/officeDocument/2006/relationships/image" Target="../media/image72.png"/><Relationship Id="rId3" Type="http://schemas.openxmlformats.org/officeDocument/2006/relationships/tags" Target="../tags/tag13.xml"/><Relationship Id="rId21" Type="http://schemas.openxmlformats.org/officeDocument/2006/relationships/image" Target="../media/image800.png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69.png"/><Relationship Id="rId17" Type="http://schemas.openxmlformats.org/officeDocument/2006/relationships/image" Target="../media/image780.png"/><Relationship Id="rId33" Type="http://schemas.openxmlformats.org/officeDocument/2006/relationships/image" Target="../media/image810.png"/><Relationship Id="rId2" Type="http://schemas.openxmlformats.org/officeDocument/2006/relationships/tags" Target="../tags/tag12.xml"/><Relationship Id="rId16" Type="http://schemas.openxmlformats.org/officeDocument/2006/relationships/image" Target="../media/image710.png"/><Relationship Id="rId20" Type="http://schemas.openxmlformats.org/officeDocument/2006/relationships/image" Target="../media/image790.png"/><Relationship Id="rId29" Type="http://schemas.openxmlformats.org/officeDocument/2006/relationships/image" Target="../media/image1260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45.png"/><Relationship Id="rId32" Type="http://schemas.openxmlformats.org/officeDocument/2006/relationships/image" Target="../media/image871.png"/><Relationship Id="rId5" Type="http://schemas.openxmlformats.org/officeDocument/2006/relationships/tags" Target="../tags/tag15.xml"/><Relationship Id="rId15" Type="http://schemas.openxmlformats.org/officeDocument/2006/relationships/image" Target="../media/image700.png"/><Relationship Id="rId28" Type="http://schemas.openxmlformats.org/officeDocument/2006/relationships/image" Target="../media/image1250.png"/><Relationship Id="rId10" Type="http://schemas.openxmlformats.org/officeDocument/2006/relationships/image" Target="../media/image44.png"/><Relationship Id="rId19" Type="http://schemas.openxmlformats.org/officeDocument/2006/relationships/image" Target="../media/image74.png"/><Relationship Id="rId31" Type="http://schemas.openxmlformats.org/officeDocument/2006/relationships/image" Target="../media/image87.png"/><Relationship Id="rId4" Type="http://schemas.openxmlformats.org/officeDocument/2006/relationships/tags" Target="../tags/tag14.xml"/><Relationship Id="rId9" Type="http://schemas.openxmlformats.org/officeDocument/2006/relationships/image" Target="../media/image63.png"/><Relationship Id="rId14" Type="http://schemas.openxmlformats.org/officeDocument/2006/relationships/image" Target="../media/image690.png"/><Relationship Id="rId30" Type="http://schemas.openxmlformats.org/officeDocument/2006/relationships/image" Target="../media/image8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0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95.png"/><Relationship Id="rId5" Type="http://schemas.openxmlformats.org/officeDocument/2006/relationships/image" Target="../media/image90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image" Target="../media/image82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85.png"/><Relationship Id="rId7" Type="http://schemas.openxmlformats.org/officeDocument/2006/relationships/image" Target="../media/image19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9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7100.png"/><Relationship Id="rId3" Type="http://schemas.openxmlformats.org/officeDocument/2006/relationships/image" Target="../media/image108.jpeg"/><Relationship Id="rId7" Type="http://schemas.openxmlformats.org/officeDocument/2006/relationships/image" Target="../media/image124.png"/><Relationship Id="rId12" Type="http://schemas.openxmlformats.org/officeDocument/2006/relationships/image" Target="../media/image128.png"/><Relationship Id="rId2" Type="http://schemas.openxmlformats.org/officeDocument/2006/relationships/image" Target="../media/image119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jpeg"/><Relationship Id="rId11" Type="http://schemas.openxmlformats.org/officeDocument/2006/relationships/image" Target="../media/image127.png"/><Relationship Id="rId5" Type="http://schemas.openxmlformats.org/officeDocument/2006/relationships/image" Target="../media/image110.png"/><Relationship Id="rId15" Type="http://schemas.openxmlformats.org/officeDocument/2006/relationships/image" Target="../media/image139.png"/><Relationship Id="rId10" Type="http://schemas.openxmlformats.org/officeDocument/2006/relationships/image" Target="../media/image126.png"/><Relationship Id="rId4" Type="http://schemas.openxmlformats.org/officeDocument/2006/relationships/image" Target="../media/image109.jpeg"/><Relationship Id="rId9" Type="http://schemas.openxmlformats.org/officeDocument/2006/relationships/image" Target="../media/image1280.png"/><Relationship Id="rId14" Type="http://schemas.openxmlformats.org/officeDocument/2006/relationships/image" Target="../media/image72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4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340.png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118.png"/><Relationship Id="rId7" Type="http://schemas.openxmlformats.org/officeDocument/2006/relationships/image" Target="../media/image50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120.png"/><Relationship Id="rId9" Type="http://schemas.openxmlformats.org/officeDocument/2006/relationships/image" Target="../media/image5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4000" y="2108200"/>
            <a:ext cx="6629400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Artificial Neural Networks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25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1000" y="381001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The “one learning algorithm” hypothesis</a:t>
            </a:r>
            <a:endParaRPr lang="en-US" sz="2400" b="1" dirty="0"/>
          </a:p>
        </p:txBody>
      </p:sp>
      <p:pic>
        <p:nvPicPr>
          <p:cNvPr id="13314" name="Picture 2" descr="C:\Users\drozado\Desktop\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38" y="2209801"/>
            <a:ext cx="4135438" cy="284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drozado\Desktop\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273906"/>
            <a:ext cx="4764088" cy="278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43001" y="5777261"/>
            <a:ext cx="2572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400" dirty="0" smtClean="0">
                <a:latin typeface="+mj-lt"/>
              </a:rPr>
              <a:t>Auditory cortex learns to see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19801" y="5777262"/>
            <a:ext cx="2971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400" dirty="0" smtClean="0">
                <a:latin typeface="+mj-lt"/>
              </a:rPr>
              <a:t>Somatosensory cortex learns to see</a:t>
            </a:r>
          </a:p>
        </p:txBody>
      </p:sp>
    </p:spTree>
    <p:extLst>
      <p:ext uri="{BB962C8B-B14F-4D97-AF65-F5344CB8AC3E}">
        <p14:creationId xmlns:p14="http://schemas.microsoft.com/office/powerpoint/2010/main" val="373943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9"/>
            <a:ext cx="8915400" cy="1143000"/>
          </a:xfrm>
        </p:spPr>
        <p:txBody>
          <a:bodyPr>
            <a:noAutofit/>
          </a:bodyPr>
          <a:lstStyle/>
          <a:p>
            <a:r>
              <a:rPr lang="en-US" sz="3200" dirty="0"/>
              <a:t>Why Brains Are So </a:t>
            </a:r>
            <a:r>
              <a:rPr lang="en-US" sz="3200" dirty="0" smtClean="0"/>
              <a:t>Wrinkly? evolutionary trick to maximize computational capacity</a:t>
            </a:r>
            <a:endParaRPr lang="en-US" sz="3200" dirty="0"/>
          </a:p>
        </p:txBody>
      </p:sp>
      <p:pic>
        <p:nvPicPr>
          <p:cNvPr id="12290" name="Picture 2" descr="http://28oa9i1t08037ue3m1l0i861.wpengine.netdna-cdn.com/wp-content/uploads/2018/04/FIGURE-2-Prenatal-development-of-the-human-brain-showing-a-series-of-embryonic-and-fe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1" y="2285518"/>
            <a:ext cx="2847975" cy="426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28oa9i1t08037ue3m1l0i861.wpengine.netdna-cdn.com/wp-content/uploads/2018/04/Brain-on-napki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" t="3061" r="2005" b="3061"/>
          <a:stretch/>
        </p:blipFill>
        <p:spPr bwMode="auto">
          <a:xfrm>
            <a:off x="5181600" y="2285518"/>
            <a:ext cx="3714750" cy="410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02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8554" y="1498601"/>
            <a:ext cx="7772400" cy="1470025"/>
          </a:xfrm>
        </p:spPr>
        <p:txBody>
          <a:bodyPr/>
          <a:lstStyle/>
          <a:p>
            <a:r>
              <a:rPr lang="en-NZ" dirty="0" smtClean="0"/>
              <a:t>Deep learning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895600"/>
            <a:ext cx="4822697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718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1449"/>
            <a:ext cx="6985972" cy="823436"/>
          </a:xfrm>
        </p:spPr>
        <p:txBody>
          <a:bodyPr>
            <a:normAutofit/>
          </a:bodyPr>
          <a:lstStyle/>
          <a:p>
            <a:r>
              <a:rPr lang="en-NZ" dirty="0"/>
              <a:t>Deep </a:t>
            </a:r>
            <a:r>
              <a:rPr lang="en-NZ" dirty="0" smtClean="0"/>
              <a:t>learning Overview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283" y="1219200"/>
                <a:ext cx="5646717" cy="5105400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NZ" dirty="0" smtClean="0"/>
                  <a:t>Deep learning refers to complex artificial neural network architectures</a:t>
                </a:r>
              </a:p>
              <a:p>
                <a:r>
                  <a:rPr lang="en-NZ" dirty="0" smtClean="0"/>
                  <a:t>Until very recently, most machine </a:t>
                </a:r>
                <a:r>
                  <a:rPr lang="en-NZ" dirty="0"/>
                  <a:t>learning methods </a:t>
                </a:r>
                <a:r>
                  <a:rPr lang="en-NZ" dirty="0" smtClean="0"/>
                  <a:t>worked </a:t>
                </a:r>
                <a:r>
                  <a:rPr lang="en-NZ" dirty="0"/>
                  <a:t>well because of </a:t>
                </a:r>
                <a:r>
                  <a:rPr lang="en-NZ" dirty="0" smtClean="0"/>
                  <a:t>human </a:t>
                </a:r>
                <a:r>
                  <a:rPr lang="en-NZ" dirty="0"/>
                  <a:t>designed representations and input </a:t>
                </a:r>
                <a:r>
                  <a:rPr lang="en-NZ" dirty="0" smtClean="0"/>
                  <a:t>features</a:t>
                </a:r>
              </a:p>
              <a:p>
                <a:pPr lvl="1"/>
                <a:r>
                  <a:rPr lang="en-NZ" dirty="0" smtClean="0"/>
                  <a:t>machine </a:t>
                </a:r>
                <a:r>
                  <a:rPr lang="en-NZ" dirty="0"/>
                  <a:t>learning practitioners would spend a lot of time handcrafting </a:t>
                </a:r>
                <a:r>
                  <a:rPr lang="en-NZ" dirty="0" smtClean="0"/>
                  <a:t>the appropriate </a:t>
                </a:r>
                <a:r>
                  <a:rPr lang="en-NZ" dirty="0"/>
                  <a:t>features for a given machine learning </a:t>
                </a:r>
                <a:r>
                  <a:rPr lang="en-NZ" dirty="0" smtClean="0"/>
                  <a:t>problem (feature engineering)</a:t>
                </a:r>
              </a:p>
              <a:p>
                <a:pPr lvl="1"/>
                <a:r>
                  <a:rPr lang="en-NZ" dirty="0"/>
                  <a:t>Machine learning then becomes just optimizing parameter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NZ" dirty="0"/>
                  <a:t> to best make a final </a:t>
                </a:r>
                <a:r>
                  <a:rPr lang="en-NZ" dirty="0" smtClean="0"/>
                  <a:t>prediction</a:t>
                </a:r>
              </a:p>
              <a:p>
                <a:pPr lvl="1"/>
                <a:endParaRPr lang="en-US" dirty="0"/>
              </a:p>
              <a:p>
                <a:r>
                  <a:rPr lang="en-NZ" dirty="0" smtClean="0">
                    <a:solidFill>
                      <a:srgbClr val="FF0000"/>
                    </a:solidFill>
                  </a:rPr>
                  <a:t>Deep learning techniques learn the most valuable features for the specific task they are assigned to do</a:t>
                </a:r>
              </a:p>
              <a:p>
                <a:pPr lvl="1"/>
                <a:r>
                  <a:rPr lang="en-NZ" dirty="0" smtClean="0"/>
                  <a:t>This is in the stark contrast with other methods that often require hand design of good feature extractors which obviously requires a considerable amount of engineering skill and domain expertise</a:t>
                </a:r>
              </a:p>
              <a:p>
                <a:pPr marL="342900" lvl="1" indent="0">
                  <a:buNone/>
                </a:pPr>
                <a:endParaRPr lang="en-NZ" dirty="0" smtClean="0"/>
              </a:p>
              <a:p>
                <a:pPr lvl="1"/>
                <a:r>
                  <a:rPr lang="en-NZ" dirty="0"/>
                  <a:t>Deep learning algorithms </a:t>
                </a:r>
                <a:r>
                  <a:rPr lang="en-NZ" dirty="0" smtClean="0"/>
                  <a:t>also attempt </a:t>
                </a:r>
                <a:r>
                  <a:rPr lang="en-NZ" dirty="0"/>
                  <a:t>to learn (multiple levels of) representations and an output from raw inputs </a:t>
                </a:r>
                <a14:m>
                  <m:oMath xmlns:m="http://schemas.openxmlformats.org/officeDocument/2006/math">
                    <m:r>
                      <a:rPr lang="en-NZ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283" y="1219200"/>
                <a:ext cx="5646717" cy="5105400"/>
              </a:xfrm>
              <a:blipFill>
                <a:blip r:embed="rId2"/>
                <a:stretch>
                  <a:fillRect l="-647" t="-1551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2765" b="5189"/>
          <a:stretch/>
        </p:blipFill>
        <p:spPr>
          <a:xfrm>
            <a:off x="6099606" y="4343400"/>
            <a:ext cx="2793324" cy="1752600"/>
          </a:xfrm>
          <a:prstGeom prst="rect">
            <a:avLst/>
          </a:prstGeom>
        </p:spPr>
      </p:pic>
      <p:pic>
        <p:nvPicPr>
          <p:cNvPr id="1026" name="Picture 2" descr="Image result for deep learning imag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606" y="999489"/>
            <a:ext cx="3008309" cy="149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45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7601"/>
            <a:ext cx="9144000" cy="849453"/>
          </a:xfrm>
        </p:spPr>
        <p:txBody>
          <a:bodyPr>
            <a:noAutofit/>
          </a:bodyPr>
          <a:lstStyle/>
          <a:p>
            <a:r>
              <a:rPr lang="en-NZ" sz="2800" dirty="0" smtClean="0"/>
              <a:t>Historical Deep learning breakthrough for computer vision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81" y="1158804"/>
            <a:ext cx="3127734" cy="1308667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The breakthrough DL paper: ImageNet Classification with Deep Convolutional Neural Networks by </a:t>
            </a:r>
            <a:r>
              <a:rPr lang="en-US" dirty="0" err="1"/>
              <a:t>Krizhevsky</a:t>
            </a:r>
            <a:r>
              <a:rPr lang="en-US" dirty="0"/>
              <a:t>, </a:t>
            </a:r>
            <a:r>
              <a:rPr lang="en-US" dirty="0" err="1"/>
              <a:t>Sutskever</a:t>
            </a:r>
            <a:r>
              <a:rPr lang="en-US" dirty="0"/>
              <a:t>, &amp; Hinton, 2012, U. Toronto. 37% error red. </a:t>
            </a:r>
            <a:endParaRPr lang="en-US" dirty="0" smtClean="0"/>
          </a:p>
          <a:p>
            <a:r>
              <a:rPr lang="en-NZ" dirty="0" smtClean="0"/>
              <a:t>Many further successes in machine translation, NLP, etc.</a:t>
            </a:r>
            <a:endParaRPr lang="en-US" dirty="0"/>
          </a:p>
        </p:txBody>
      </p:sp>
      <p:pic>
        <p:nvPicPr>
          <p:cNvPr id="1026" name="Picture 2" descr="Image result for imagenet challenge 20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5" y="2775095"/>
            <a:ext cx="3158010" cy="237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2" descr="Image result for imageNet Classification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7" name="AutoShape 5" descr="Image result for imageNet Classification"/>
          <p:cNvSpPr>
            <a:spLocks noChangeAspect="1" noChangeArrowheads="1"/>
          </p:cNvSpPr>
          <p:nvPr/>
        </p:nvSpPr>
        <p:spPr bwMode="auto">
          <a:xfrm>
            <a:off x="230981" y="8632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8" name="AutoShape 7" descr="Image result for imageNet Classification"/>
          <p:cNvSpPr>
            <a:spLocks noChangeAspect="1" noChangeArrowheads="1"/>
          </p:cNvSpPr>
          <p:nvPr/>
        </p:nvSpPr>
        <p:spPr bwMode="auto">
          <a:xfrm>
            <a:off x="345281" y="9775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077" y="3656423"/>
            <a:ext cx="5707856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2399481" y="2803190"/>
            <a:ext cx="8069" cy="1007452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191" y="1416444"/>
            <a:ext cx="2181741" cy="1900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 descr="Image result for alexn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649" y="1498921"/>
            <a:ext cx="3384294" cy="1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41" y="5189413"/>
            <a:ext cx="2286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05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62000"/>
            <a:ext cx="6858207" cy="648143"/>
          </a:xfrm>
        </p:spPr>
        <p:txBody>
          <a:bodyPr>
            <a:normAutofit fontScale="90000"/>
          </a:bodyPr>
          <a:lstStyle/>
          <a:p>
            <a:r>
              <a:rPr lang="en-NZ" dirty="0" smtClean="0"/>
              <a:t>Deep learning fast progress</a:t>
            </a:r>
            <a:endParaRPr lang="en-US" dirty="0"/>
          </a:p>
        </p:txBody>
      </p:sp>
      <p:pic>
        <p:nvPicPr>
          <p:cNvPr id="2050" name="Picture 2" descr="Image result for deep learning imagenet Krizhevsky alternative methods error redu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1" b="9041"/>
          <a:stretch/>
        </p:blipFill>
        <p:spPr bwMode="auto">
          <a:xfrm>
            <a:off x="584241" y="2317598"/>
            <a:ext cx="8098060" cy="307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5486400"/>
            <a:ext cx="11049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2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The “deep” in 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98" y="1610114"/>
            <a:ext cx="8229600" cy="324128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</a:t>
            </a:r>
            <a:r>
              <a:rPr lang="en-US" dirty="0"/>
              <a:t>"deep" in "deep learning" is not a </a:t>
            </a:r>
            <a:r>
              <a:rPr lang="en-US" dirty="0" smtClean="0"/>
              <a:t>reference to </a:t>
            </a:r>
            <a:r>
              <a:rPr lang="en-US" dirty="0"/>
              <a:t>any kind of "deeper" understanding achieved by the approach, rather, it simply </a:t>
            </a:r>
            <a:r>
              <a:rPr lang="en-US" dirty="0" smtClean="0"/>
              <a:t>stands for </a:t>
            </a:r>
            <a:r>
              <a:rPr lang="en-US" dirty="0"/>
              <a:t>this idea of successive layers of </a:t>
            </a:r>
            <a:r>
              <a:rPr lang="en-US" dirty="0" smtClean="0"/>
              <a:t>representations that encode the statistical structure of the input</a:t>
            </a:r>
          </a:p>
          <a:p>
            <a:r>
              <a:rPr lang="en-US" dirty="0" smtClean="0"/>
              <a:t>How </a:t>
            </a:r>
            <a:r>
              <a:rPr lang="en-US" dirty="0"/>
              <a:t>many layers contribute to </a:t>
            </a:r>
            <a:r>
              <a:rPr lang="en-US" dirty="0" smtClean="0"/>
              <a:t>a model </a:t>
            </a:r>
            <a:r>
              <a:rPr lang="en-US" dirty="0"/>
              <a:t>of the data is called the "depth" of the </a:t>
            </a:r>
            <a:r>
              <a:rPr lang="en-US" dirty="0" smtClean="0"/>
              <a:t>model</a:t>
            </a:r>
            <a:endParaRPr lang="en-US" dirty="0"/>
          </a:p>
          <a:p>
            <a:r>
              <a:rPr lang="en-US" dirty="0" smtClean="0"/>
              <a:t>Increasingly </a:t>
            </a:r>
            <a:r>
              <a:rPr lang="en-US" dirty="0"/>
              <a:t>complex representations are developed layer-by-layer</a:t>
            </a:r>
          </a:p>
          <a:p>
            <a:r>
              <a:rPr lang="en-US" dirty="0" smtClean="0"/>
              <a:t>Other </a:t>
            </a:r>
            <a:r>
              <a:rPr lang="en-US" dirty="0"/>
              <a:t>appropriate names for the </a:t>
            </a:r>
            <a:r>
              <a:rPr lang="en-US" dirty="0" smtClean="0"/>
              <a:t>field could </a:t>
            </a:r>
            <a:r>
              <a:rPr lang="en-US" dirty="0"/>
              <a:t>have been "layered representations learning" or "hierarchical </a:t>
            </a:r>
            <a:r>
              <a:rPr lang="en-US" dirty="0" smtClean="0"/>
              <a:t>representations learning".</a:t>
            </a:r>
          </a:p>
        </p:txBody>
      </p:sp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419600"/>
            <a:ext cx="4275215" cy="2401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223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 smtClean="0"/>
              <a:t>What has deep learning achieved so far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Although deep learning is a fairly old subfield of machine learning, it only rose </a:t>
            </a:r>
            <a:r>
              <a:rPr lang="en-US" dirty="0" smtClean="0"/>
              <a:t>to prominence </a:t>
            </a:r>
            <a:r>
              <a:rPr lang="en-US" dirty="0"/>
              <a:t>in the early 2010s.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the few years since, it has achieved nothing short </a:t>
            </a:r>
            <a:r>
              <a:rPr lang="en-US" dirty="0" smtClean="0"/>
              <a:t>of a </a:t>
            </a:r>
            <a:r>
              <a:rPr lang="en-US" dirty="0"/>
              <a:t>revolution in the field, with remarkable results on perceptual problems such as </a:t>
            </a:r>
            <a:r>
              <a:rPr lang="en-US" dirty="0" smtClean="0"/>
              <a:t>seeing and </a:t>
            </a:r>
            <a:r>
              <a:rPr lang="en-US" dirty="0"/>
              <a:t>hearing—problems involving skills that seem natural and intuitive to </a:t>
            </a:r>
            <a:r>
              <a:rPr lang="en-US" dirty="0" smtClean="0"/>
              <a:t>humans but </a:t>
            </a:r>
            <a:r>
              <a:rPr lang="en-US" dirty="0"/>
              <a:t>have long been elusive for machines.</a:t>
            </a:r>
          </a:p>
          <a:p>
            <a:r>
              <a:rPr lang="en-US" dirty="0"/>
              <a:t>In particular, deep learning has achieved the following breakthroughs, all in </a:t>
            </a:r>
            <a:r>
              <a:rPr lang="en-US" dirty="0" smtClean="0"/>
              <a:t>historically difficult </a:t>
            </a:r>
            <a:r>
              <a:rPr lang="en-US" dirty="0"/>
              <a:t>areas of machine learning:</a:t>
            </a:r>
          </a:p>
          <a:p>
            <a:pPr lvl="1"/>
            <a:r>
              <a:rPr lang="en-US" dirty="0" smtClean="0"/>
              <a:t>human-level </a:t>
            </a:r>
            <a:r>
              <a:rPr lang="en-US" dirty="0"/>
              <a:t>image classification</a:t>
            </a:r>
          </a:p>
          <a:p>
            <a:pPr lvl="1"/>
            <a:r>
              <a:rPr lang="en-US" dirty="0" smtClean="0"/>
              <a:t>Near-human-level </a:t>
            </a:r>
            <a:r>
              <a:rPr lang="en-US" dirty="0"/>
              <a:t>speech recognition</a:t>
            </a:r>
          </a:p>
          <a:p>
            <a:pPr lvl="1"/>
            <a:r>
              <a:rPr lang="en-US" dirty="0" smtClean="0"/>
              <a:t>human-level </a:t>
            </a:r>
            <a:r>
              <a:rPr lang="en-US" dirty="0"/>
              <a:t>handwriting transcription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machine </a:t>
            </a:r>
            <a:r>
              <a:rPr lang="en-US" dirty="0" smtClean="0"/>
              <a:t>translation</a:t>
            </a:r>
          </a:p>
          <a:p>
            <a:pPr lvl="1"/>
            <a:r>
              <a:rPr lang="en-US" dirty="0"/>
              <a:t>Improved text-to-speech conversion</a:t>
            </a:r>
          </a:p>
          <a:p>
            <a:pPr lvl="1"/>
            <a:r>
              <a:rPr lang="en-US" dirty="0" smtClean="0"/>
              <a:t>Digital </a:t>
            </a:r>
            <a:r>
              <a:rPr lang="en-US" dirty="0"/>
              <a:t>assistants such as Google Now and Amazon </a:t>
            </a:r>
            <a:r>
              <a:rPr lang="en-US" dirty="0" err="1"/>
              <a:t>Alexa</a:t>
            </a:r>
            <a:endParaRPr lang="en-US" dirty="0"/>
          </a:p>
          <a:p>
            <a:pPr lvl="1"/>
            <a:r>
              <a:rPr lang="en-US" dirty="0" smtClean="0"/>
              <a:t>Near-human-level </a:t>
            </a:r>
            <a:r>
              <a:rPr lang="en-US" dirty="0"/>
              <a:t>autonomous driving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ad targeting, as used by Google, </a:t>
            </a:r>
            <a:r>
              <a:rPr lang="en-US" dirty="0" err="1"/>
              <a:t>Baidu</a:t>
            </a:r>
            <a:r>
              <a:rPr lang="en-US" dirty="0"/>
              <a:t>, and Bing</a:t>
            </a:r>
          </a:p>
          <a:p>
            <a:pPr lvl="1"/>
            <a:r>
              <a:rPr lang="en-US" dirty="0" smtClean="0"/>
              <a:t>Improved </a:t>
            </a:r>
            <a:r>
              <a:rPr lang="en-US" dirty="0"/>
              <a:t>search results on the web</a:t>
            </a:r>
          </a:p>
          <a:p>
            <a:pPr lvl="1"/>
            <a:r>
              <a:rPr lang="en-US" dirty="0" smtClean="0"/>
              <a:t>Ability </a:t>
            </a:r>
            <a:r>
              <a:rPr lang="en-US" dirty="0"/>
              <a:t>to answer natural-language questions</a:t>
            </a:r>
          </a:p>
          <a:p>
            <a:pPr lvl="1"/>
            <a:r>
              <a:rPr lang="en-US" dirty="0" smtClean="0"/>
              <a:t>Superhuman </a:t>
            </a:r>
            <a:r>
              <a:rPr lang="en-US" dirty="0"/>
              <a:t>Go </a:t>
            </a:r>
            <a:r>
              <a:rPr lang="en-US" dirty="0" smtClean="0"/>
              <a:t>playing</a:t>
            </a:r>
          </a:p>
        </p:txBody>
      </p:sp>
    </p:spTree>
    <p:extLst>
      <p:ext uri="{BB962C8B-B14F-4D97-AF65-F5344CB8AC3E}">
        <p14:creationId xmlns:p14="http://schemas.microsoft.com/office/powerpoint/2010/main" val="285783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/>
              <a:t>Why deep learning techniques work so well?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71450" y="5124271"/>
            <a:ext cx="2424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smtClean="0"/>
              <a:t>Deep models only shine when you have enough data to train them!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39505" y="3334783"/>
            <a:ext cx="36494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dirty="0" smtClean="0">
                <a:solidFill>
                  <a:srgbClr val="FF0000"/>
                </a:solidFill>
              </a:rPr>
              <a:t>3.</a:t>
            </a:r>
            <a:r>
              <a:rPr lang="en-NZ" sz="2800" dirty="0" smtClean="0"/>
              <a:t> New models, algorithms, ideas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10575" y="5105400"/>
            <a:ext cx="2318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err="1" smtClean="0"/>
              <a:t>Vectorized</a:t>
            </a:r>
            <a:r>
              <a:rPr lang="en-NZ" dirty="0" smtClean="0"/>
              <a:t> computations on GPUs markedly outperform CPUs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76193" y="4535031"/>
            <a:ext cx="36106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Better </a:t>
            </a:r>
            <a:r>
              <a:rPr lang="en-US" sz="1400" i="1" dirty="0"/>
              <a:t>activation functions </a:t>
            </a:r>
            <a:r>
              <a:rPr lang="en-US" sz="1400" dirty="0"/>
              <a:t>for neural </a:t>
            </a:r>
            <a:r>
              <a:rPr lang="en-US" sz="1400" dirty="0" smtClean="0"/>
              <a:t>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Better </a:t>
            </a:r>
            <a:r>
              <a:rPr lang="en-US" sz="1400" i="1" dirty="0"/>
              <a:t>weight-initialization </a:t>
            </a:r>
            <a:r>
              <a:rPr lang="en-US" sz="1400" i="1" dirty="0" smtClean="0"/>
              <a:t>schemes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Better </a:t>
            </a:r>
            <a:r>
              <a:rPr lang="en-US" sz="1400" i="1" dirty="0"/>
              <a:t>optimization schemes</a:t>
            </a:r>
            <a:r>
              <a:rPr lang="en-US" sz="1400" dirty="0"/>
              <a:t>, such as </a:t>
            </a:r>
            <a:r>
              <a:rPr lang="en-US" sz="1400" dirty="0" err="1"/>
              <a:t>RMSProp</a:t>
            </a:r>
            <a:r>
              <a:rPr lang="en-US" sz="1400" dirty="0"/>
              <a:t> and 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400" dirty="0" smtClean="0"/>
              <a:t>Better, learning </a:t>
            </a:r>
            <a:r>
              <a:rPr lang="en-NZ" sz="1400" dirty="0"/>
              <a:t>of intermediate representations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400" dirty="0"/>
              <a:t>Effective end to end joint system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1400" dirty="0"/>
              <a:t>Effective learning methods for using contexts and transferring between tasks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10242" name="Picture 2" descr="Image result for alexne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77"/>
          <a:stretch/>
        </p:blipFill>
        <p:spPr bwMode="auto">
          <a:xfrm>
            <a:off x="5781593" y="1452517"/>
            <a:ext cx="2895600" cy="181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840194"/>
            <a:ext cx="2781975" cy="1854650"/>
          </a:xfrm>
          <a:prstGeom prst="rect">
            <a:avLst/>
          </a:prstGeom>
        </p:spPr>
      </p:pic>
      <p:pic>
        <p:nvPicPr>
          <p:cNvPr id="10" name="Picture 4" descr="Image result for GP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064189"/>
            <a:ext cx="2353733" cy="163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950913" y="4054904"/>
            <a:ext cx="36494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dirty="0">
                <a:solidFill>
                  <a:srgbClr val="FF0000"/>
                </a:solidFill>
              </a:rPr>
              <a:t>2</a:t>
            </a:r>
            <a:r>
              <a:rPr lang="en-NZ" sz="2800" dirty="0" smtClean="0">
                <a:solidFill>
                  <a:srgbClr val="FF0000"/>
                </a:solidFill>
              </a:rPr>
              <a:t>.</a:t>
            </a:r>
            <a:r>
              <a:rPr lang="en-NZ" sz="2800" dirty="0" smtClean="0"/>
              <a:t> Hardware improvements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1193" y="4000270"/>
            <a:ext cx="3649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dirty="0" smtClean="0">
                <a:solidFill>
                  <a:srgbClr val="FF0000"/>
                </a:solidFill>
              </a:rPr>
              <a:t>1.</a:t>
            </a:r>
            <a:r>
              <a:rPr lang="en-NZ" sz="2800" dirty="0" smtClean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95537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9"/>
            <a:ext cx="9128760" cy="715961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Deep learning used to be called Artificial neural networks</a:t>
            </a:r>
            <a:endParaRPr lang="en-US" altLang="en-US" sz="280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95400"/>
            <a:ext cx="4953000" cy="5079999"/>
          </a:xfrm>
        </p:spPr>
        <p:txBody>
          <a:bodyPr>
            <a:noAutofit/>
          </a:bodyPr>
          <a:lstStyle/>
          <a:p>
            <a:r>
              <a:rPr lang="en-GB" altLang="en-US" sz="1400" dirty="0" smtClean="0"/>
              <a:t>Biological analogy of deep learning</a:t>
            </a:r>
          </a:p>
          <a:p>
            <a:pPr lvl="1"/>
            <a:r>
              <a:rPr lang="en-GB" altLang="en-US" sz="1400" dirty="0" smtClean="0"/>
              <a:t>Biological </a:t>
            </a:r>
            <a:r>
              <a:rPr lang="en-GB" altLang="en-US" sz="1400" dirty="0"/>
              <a:t>neural learning happens by the modification of the synaptic </a:t>
            </a:r>
            <a:r>
              <a:rPr lang="en-GB" altLang="en-US" sz="1400" dirty="0" smtClean="0"/>
              <a:t>strength</a:t>
            </a:r>
          </a:p>
          <a:p>
            <a:endParaRPr lang="en-US" altLang="en-US" sz="1400" dirty="0" smtClean="0"/>
          </a:p>
          <a:p>
            <a:r>
              <a:rPr lang="en-US" altLang="en-US" sz="1400" dirty="0" smtClean="0"/>
              <a:t>Artificial </a:t>
            </a:r>
            <a:r>
              <a:rPr lang="en-US" altLang="en-US" sz="1400" dirty="0"/>
              <a:t>Neural Networks (ANN)</a:t>
            </a:r>
          </a:p>
          <a:p>
            <a:pPr lvl="1"/>
            <a:r>
              <a:rPr lang="en-US" altLang="en-US" sz="1400" dirty="0" smtClean="0"/>
              <a:t>ANN </a:t>
            </a:r>
            <a:r>
              <a:rPr lang="en-US" altLang="en-US" sz="1400" dirty="0"/>
              <a:t>is composed of a system of </a:t>
            </a:r>
            <a:r>
              <a:rPr lang="en-US" altLang="en-US" sz="1400" dirty="0" smtClean="0"/>
              <a:t>“neurons” (computational nodes) </a:t>
            </a:r>
            <a:r>
              <a:rPr lang="en-US" altLang="en-US" sz="1400" dirty="0"/>
              <a:t>connected by </a:t>
            </a:r>
            <a:r>
              <a:rPr lang="en-US" altLang="en-US" sz="1400" dirty="0" smtClean="0"/>
              <a:t>“synapses” (edges/weights)</a:t>
            </a:r>
          </a:p>
          <a:p>
            <a:pPr lvl="1"/>
            <a:r>
              <a:rPr lang="en-US" altLang="en-US" sz="1400" dirty="0" smtClean="0"/>
              <a:t>Basically, logistic regression units</a:t>
            </a:r>
          </a:p>
          <a:p>
            <a:pPr lvl="1"/>
            <a:r>
              <a:rPr lang="en-US" altLang="en-US" sz="1400" dirty="0" smtClean="0"/>
              <a:t>Adjust </a:t>
            </a:r>
            <a:r>
              <a:rPr lang="en-US" altLang="en-US" sz="1400" dirty="0"/>
              <a:t>synaptic connections between </a:t>
            </a:r>
            <a:r>
              <a:rPr lang="en-US" altLang="en-US" sz="1400" dirty="0" smtClean="0"/>
              <a:t>neurons to improve performance on an objective function J</a:t>
            </a:r>
          </a:p>
          <a:p>
            <a:pPr lvl="1"/>
            <a:r>
              <a:rPr lang="en-GB" altLang="en-US" sz="1400" dirty="0"/>
              <a:t>The synapse strength modification rules for artificial neural networks can be derived by applying mathematical optimisation methods</a:t>
            </a:r>
          </a:p>
          <a:p>
            <a:pPr lvl="2"/>
            <a:endParaRPr lang="en-US" altLang="en-US" sz="1100" dirty="0" smtClean="0"/>
          </a:p>
          <a:p>
            <a:pPr>
              <a:spcBef>
                <a:spcPct val="50000"/>
              </a:spcBef>
              <a:buFontTx/>
              <a:buChar char="•"/>
            </a:pPr>
            <a:endParaRPr lang="en-GB" altLang="en-US" sz="1400" dirty="0"/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GB" altLang="en-US" sz="1400" dirty="0" smtClean="0"/>
              <a:t>The biological analogy of an ANN as similar to a biological neural network is probably an overstretch (soft of like comparing the wings of an airplane to the wings of a bird)</a:t>
            </a:r>
            <a:endParaRPr lang="en-GB" altLang="en-US" sz="1400" dirty="0"/>
          </a:p>
          <a:p>
            <a:endParaRPr lang="en-US" altLang="en-US" sz="1400" dirty="0"/>
          </a:p>
        </p:txBody>
      </p:sp>
      <p:pic>
        <p:nvPicPr>
          <p:cNvPr id="4" name="Picture 5" descr="ANN struct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5" t="1904" r="18621" b="909"/>
          <a:stretch/>
        </p:blipFill>
        <p:spPr bwMode="auto">
          <a:xfrm>
            <a:off x="6262227" y="3505200"/>
            <a:ext cx="2409333" cy="33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508" y="1183481"/>
            <a:ext cx="3845252" cy="212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9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Where are we at?</a:t>
            </a:r>
            <a:endParaRPr lang="en-US" dirty="0"/>
          </a:p>
        </p:txBody>
      </p:sp>
      <p:pic>
        <p:nvPicPr>
          <p:cNvPr id="4" name="Picture 2" descr="C:\Users\hays\Desktop\143 Computer Vision\slides\07\machine_learning_spectru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24273" r="2174" b="5085"/>
          <a:stretch/>
        </p:blipFill>
        <p:spPr bwMode="auto">
          <a:xfrm>
            <a:off x="197457" y="1904999"/>
            <a:ext cx="8730532" cy="4579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990599" y="1600200"/>
            <a:ext cx="8001001" cy="508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25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9"/>
            <a:ext cx="9144000" cy="541475"/>
          </a:xfrm>
        </p:spPr>
        <p:txBody>
          <a:bodyPr>
            <a:noAutofit/>
          </a:bodyPr>
          <a:lstStyle/>
          <a:p>
            <a:r>
              <a:rPr lang="en-US" altLang="en-US" sz="2700" dirty="0"/>
              <a:t>Artificial neural </a:t>
            </a:r>
            <a:r>
              <a:rPr lang="en-US" altLang="en-US" sz="2700" dirty="0" smtClean="0"/>
              <a:t>networks: computational architecture overview</a:t>
            </a:r>
            <a:endParaRPr lang="en-NZ" sz="2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68818" y="993051"/>
                <a:ext cx="2068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18" y="993051"/>
                <a:ext cx="206820" cy="553998"/>
              </a:xfrm>
              <a:prstGeom prst="rect">
                <a:avLst/>
              </a:prstGeom>
              <a:blipFill>
                <a:blip r:embed="rId3"/>
                <a:stretch>
                  <a:fillRect l="-2941" r="-4117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763542" y="835979"/>
                <a:ext cx="18508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3542" y="835979"/>
                <a:ext cx="185083" cy="553998"/>
              </a:xfrm>
              <a:prstGeom prst="rect">
                <a:avLst/>
              </a:prstGeom>
              <a:blipFill>
                <a:blip r:embed="rId4"/>
                <a:stretch>
                  <a:fillRect l="-3333" r="-3666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226"/>
              <p:cNvSpPr>
                <a:spLocks noChangeArrowheads="1"/>
              </p:cNvSpPr>
              <p:nvPr/>
            </p:nvSpPr>
            <p:spPr bwMode="auto">
              <a:xfrm>
                <a:off x="378324" y="1524193"/>
                <a:ext cx="361376" cy="47198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1pPr>
                <a:lvl2pPr marL="742950" indent="-28575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2pPr>
                <a:lvl3pPr marL="1143000" indent="-22860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3pPr>
                <a:lvl4pPr marL="1600200" indent="-22860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altLang="en-US" sz="1800" b="0" i="1" smtClean="0">
                          <a:solidFill>
                            <a:srgbClr val="000000"/>
                          </a:solidFill>
                          <a:latin typeface="Cambria Math"/>
                          <a:sym typeface="Gill Sans" charset="0"/>
                        </a:rPr>
                        <m:t>𝑥</m:t>
                      </m:r>
                      <m:r>
                        <a:rPr lang="en-NZ" altLang="en-US" sz="1800" b="0" i="1" baseline="-25000" smtClean="0">
                          <a:solidFill>
                            <a:srgbClr val="000000"/>
                          </a:solidFill>
                          <a:latin typeface="Cambria Math"/>
                          <a:sym typeface="Gill Sans" charset="0"/>
                        </a:rPr>
                        <m:t>1</m:t>
                      </m:r>
                    </m:oMath>
                  </m:oMathPara>
                </a14:m>
                <a:endParaRPr lang="en-US" altLang="en-US" sz="1800" baseline="-25000" dirty="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mc:Choice>
        <mc:Fallback xmlns="">
          <p:sp>
            <p:nvSpPr>
              <p:cNvPr id="7" name="Rectangle 2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8324" y="1524193"/>
                <a:ext cx="361376" cy="4719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26"/>
              <p:cNvSpPr>
                <a:spLocks noChangeArrowheads="1"/>
              </p:cNvSpPr>
              <p:nvPr/>
            </p:nvSpPr>
            <p:spPr bwMode="auto">
              <a:xfrm>
                <a:off x="759324" y="1524193"/>
                <a:ext cx="361376" cy="47198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1pPr>
                <a:lvl2pPr marL="742950" indent="-28575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2pPr>
                <a:lvl3pPr marL="1143000" indent="-22860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3pPr>
                <a:lvl4pPr marL="1600200" indent="-22860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altLang="en-US" sz="1800" b="0" i="1" smtClean="0">
                          <a:solidFill>
                            <a:srgbClr val="000000"/>
                          </a:solidFill>
                          <a:latin typeface="Cambria Math"/>
                          <a:sym typeface="Gill Sans" charset="0"/>
                        </a:rPr>
                        <m:t>𝑥</m:t>
                      </m:r>
                      <m:r>
                        <a:rPr lang="en-NZ" altLang="en-US" sz="1800" b="0" i="1" baseline="-25000" smtClean="0">
                          <a:solidFill>
                            <a:srgbClr val="000000"/>
                          </a:solidFill>
                          <a:latin typeface="Cambria Math"/>
                          <a:sym typeface="Gill Sans" charset="0"/>
                        </a:rPr>
                        <m:t>2</m:t>
                      </m:r>
                    </m:oMath>
                  </m:oMathPara>
                </a14:m>
                <a:endParaRPr lang="en-US" altLang="en-US" sz="1800" baseline="-25000" dirty="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mc:Choice>
        <mc:Fallback xmlns="">
          <p:sp>
            <p:nvSpPr>
              <p:cNvPr id="8" name="Rectangle 2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9324" y="1524193"/>
                <a:ext cx="361376" cy="4719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26"/>
              <p:cNvSpPr>
                <a:spLocks noChangeArrowheads="1"/>
              </p:cNvSpPr>
              <p:nvPr/>
            </p:nvSpPr>
            <p:spPr bwMode="auto">
              <a:xfrm>
                <a:off x="1143412" y="1524193"/>
                <a:ext cx="361376" cy="471985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1pPr>
                <a:lvl2pPr marL="742950" indent="-28575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2pPr>
                <a:lvl3pPr marL="1143000" indent="-22860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3pPr>
                <a:lvl4pPr marL="1600200" indent="-22860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altLang="en-US" sz="2000" b="0" i="1" smtClean="0">
                          <a:solidFill>
                            <a:srgbClr val="000000"/>
                          </a:solidFill>
                          <a:latin typeface="Cambria Math"/>
                          <a:sym typeface="Gill Sans" charset="0"/>
                        </a:rPr>
                        <m:t>𝑥</m:t>
                      </m:r>
                      <m:r>
                        <a:rPr lang="en-NZ" altLang="en-US" sz="2000" b="0" i="1" baseline="-25000" smtClean="0">
                          <a:solidFill>
                            <a:srgbClr val="000000"/>
                          </a:solidFill>
                          <a:latin typeface="Cambria Math"/>
                          <a:sym typeface="Gill Sans" charset="0"/>
                        </a:rPr>
                        <m:t>3</m:t>
                      </m:r>
                    </m:oMath>
                  </m:oMathPara>
                </a14:m>
                <a:endParaRPr lang="en-US" altLang="en-US" sz="800" baseline="-25000" dirty="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mc:Choice>
        <mc:Fallback xmlns="">
          <p:sp>
            <p:nvSpPr>
              <p:cNvPr id="9" name="Rectangle 2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3412" y="1524193"/>
                <a:ext cx="361376" cy="471985"/>
              </a:xfrm>
              <a:prstGeom prst="rect">
                <a:avLst/>
              </a:prstGeom>
              <a:blipFill>
                <a:blip r:embed="rId7"/>
                <a:stretch>
                  <a:fillRect l="-3175"/>
                </a:stretch>
              </a:blip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26"/>
          <p:cNvSpPr>
            <a:spLocks noChangeArrowheads="1"/>
          </p:cNvSpPr>
          <p:nvPr/>
        </p:nvSpPr>
        <p:spPr bwMode="auto">
          <a:xfrm>
            <a:off x="381780" y="1996178"/>
            <a:ext cx="361376" cy="471985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" name="Rectangle 226"/>
          <p:cNvSpPr>
            <a:spLocks noChangeArrowheads="1"/>
          </p:cNvSpPr>
          <p:nvPr/>
        </p:nvSpPr>
        <p:spPr bwMode="auto">
          <a:xfrm>
            <a:off x="762780" y="1996178"/>
            <a:ext cx="361376" cy="471985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" name="Rectangle 226"/>
          <p:cNvSpPr>
            <a:spLocks noChangeArrowheads="1"/>
          </p:cNvSpPr>
          <p:nvPr/>
        </p:nvSpPr>
        <p:spPr bwMode="auto">
          <a:xfrm>
            <a:off x="1143780" y="1996178"/>
            <a:ext cx="361376" cy="471985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" name="Rectangle 226"/>
          <p:cNvSpPr>
            <a:spLocks noChangeArrowheads="1"/>
          </p:cNvSpPr>
          <p:nvPr/>
        </p:nvSpPr>
        <p:spPr bwMode="auto">
          <a:xfrm>
            <a:off x="383639" y="2468163"/>
            <a:ext cx="361376" cy="471985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" name="Rectangle 226"/>
          <p:cNvSpPr>
            <a:spLocks noChangeArrowheads="1"/>
          </p:cNvSpPr>
          <p:nvPr/>
        </p:nvSpPr>
        <p:spPr bwMode="auto">
          <a:xfrm>
            <a:off x="764639" y="2468163"/>
            <a:ext cx="361376" cy="471985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" name="Rectangle 226"/>
          <p:cNvSpPr>
            <a:spLocks noChangeArrowheads="1"/>
          </p:cNvSpPr>
          <p:nvPr/>
        </p:nvSpPr>
        <p:spPr bwMode="auto">
          <a:xfrm>
            <a:off x="1143412" y="2468163"/>
            <a:ext cx="361376" cy="471985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" name="Rectangle 226"/>
          <p:cNvSpPr>
            <a:spLocks noChangeArrowheads="1"/>
          </p:cNvSpPr>
          <p:nvPr/>
        </p:nvSpPr>
        <p:spPr bwMode="auto">
          <a:xfrm>
            <a:off x="378324" y="2940149"/>
            <a:ext cx="361376" cy="471985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" name="Rectangle 226"/>
          <p:cNvSpPr>
            <a:spLocks noChangeArrowheads="1"/>
          </p:cNvSpPr>
          <p:nvPr/>
        </p:nvSpPr>
        <p:spPr bwMode="auto">
          <a:xfrm>
            <a:off x="759324" y="2940149"/>
            <a:ext cx="361376" cy="471985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" name="Rectangle 226"/>
          <p:cNvSpPr>
            <a:spLocks noChangeArrowheads="1"/>
          </p:cNvSpPr>
          <p:nvPr/>
        </p:nvSpPr>
        <p:spPr bwMode="auto">
          <a:xfrm>
            <a:off x="1140324" y="2940149"/>
            <a:ext cx="361376" cy="471985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6669532" y="1135559"/>
                <a:ext cx="206820" cy="288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[3]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9532" y="1135559"/>
                <a:ext cx="206820" cy="288797"/>
              </a:xfrm>
              <a:prstGeom prst="rect">
                <a:avLst/>
              </a:prstGeom>
              <a:blipFill>
                <a:blip r:embed="rId8"/>
                <a:stretch>
                  <a:fillRect l="-38235" t="-8333" r="-158824" b="-625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4724400" y="1159196"/>
                <a:ext cx="206820" cy="288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1159196"/>
                <a:ext cx="206820" cy="288797"/>
              </a:xfrm>
              <a:prstGeom prst="rect">
                <a:avLst/>
              </a:prstGeom>
              <a:blipFill>
                <a:blip r:embed="rId9"/>
                <a:stretch>
                  <a:fillRect l="-38235" t="-8333" r="-155882" b="-625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2841180" y="1159196"/>
                <a:ext cx="206820" cy="288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180" y="1159196"/>
                <a:ext cx="206820" cy="288797"/>
              </a:xfrm>
              <a:prstGeom prst="rect">
                <a:avLst/>
              </a:prstGeom>
              <a:blipFill>
                <a:blip r:embed="rId10"/>
                <a:stretch>
                  <a:fillRect l="-38235" t="-8333" r="-158824" b="-625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Rectangle 226"/>
          <p:cNvSpPr>
            <a:spLocks noChangeArrowheads="1"/>
          </p:cNvSpPr>
          <p:nvPr/>
        </p:nvSpPr>
        <p:spPr bwMode="auto">
          <a:xfrm>
            <a:off x="5636124" y="1632809"/>
            <a:ext cx="361376" cy="4719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7" name="Rectangle 226"/>
          <p:cNvSpPr>
            <a:spLocks noChangeArrowheads="1"/>
          </p:cNvSpPr>
          <p:nvPr/>
        </p:nvSpPr>
        <p:spPr bwMode="auto">
          <a:xfrm>
            <a:off x="5636492" y="2104794"/>
            <a:ext cx="361376" cy="4719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8" name="Rectangle 226"/>
          <p:cNvSpPr>
            <a:spLocks noChangeArrowheads="1"/>
          </p:cNvSpPr>
          <p:nvPr/>
        </p:nvSpPr>
        <p:spPr bwMode="auto">
          <a:xfrm>
            <a:off x="5636124" y="2576779"/>
            <a:ext cx="361376" cy="4719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5736780" y="1151585"/>
                <a:ext cx="206820" cy="288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780" y="1151585"/>
                <a:ext cx="206820" cy="288797"/>
              </a:xfrm>
              <a:prstGeom prst="rect">
                <a:avLst/>
              </a:prstGeom>
              <a:blipFill>
                <a:blip r:embed="rId11"/>
                <a:stretch>
                  <a:fillRect l="-29412" t="-8511" r="-111765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3831780" y="1111927"/>
                <a:ext cx="206820" cy="2887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780" y="1111927"/>
                <a:ext cx="206820" cy="288797"/>
              </a:xfrm>
              <a:prstGeom prst="rect">
                <a:avLst/>
              </a:prstGeom>
              <a:blipFill>
                <a:blip r:embed="rId12"/>
                <a:stretch>
                  <a:fillRect l="-29412" t="-8333" r="-108824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/>
          <p:cNvSpPr/>
          <p:nvPr/>
        </p:nvSpPr>
        <p:spPr>
          <a:xfrm>
            <a:off x="1978524" y="4354721"/>
            <a:ext cx="383676" cy="3758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4" name="Oval 83"/>
          <p:cNvSpPr/>
          <p:nvPr/>
        </p:nvSpPr>
        <p:spPr>
          <a:xfrm>
            <a:off x="1978524" y="5047031"/>
            <a:ext cx="383676" cy="3758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5" name="Oval 84"/>
          <p:cNvSpPr/>
          <p:nvPr/>
        </p:nvSpPr>
        <p:spPr>
          <a:xfrm>
            <a:off x="1978524" y="5781382"/>
            <a:ext cx="383676" cy="37581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5" name="Oval 94"/>
          <p:cNvSpPr/>
          <p:nvPr/>
        </p:nvSpPr>
        <p:spPr>
          <a:xfrm>
            <a:off x="7769724" y="4706296"/>
            <a:ext cx="383676" cy="3758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6" name="Oval 95"/>
          <p:cNvSpPr/>
          <p:nvPr/>
        </p:nvSpPr>
        <p:spPr>
          <a:xfrm>
            <a:off x="7769724" y="5398638"/>
            <a:ext cx="383676" cy="3758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5" name="Rectangle 226"/>
          <p:cNvSpPr>
            <a:spLocks noChangeArrowheads="1"/>
          </p:cNvSpPr>
          <p:nvPr/>
        </p:nvSpPr>
        <p:spPr bwMode="auto">
          <a:xfrm>
            <a:off x="2411900" y="1633263"/>
            <a:ext cx="361376" cy="492129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 anchorCtr="0"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20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6" name="Rectangle 226"/>
          <p:cNvSpPr>
            <a:spLocks noChangeArrowheads="1"/>
          </p:cNvSpPr>
          <p:nvPr/>
        </p:nvSpPr>
        <p:spPr bwMode="auto">
          <a:xfrm>
            <a:off x="2792900" y="1633263"/>
            <a:ext cx="361376" cy="471985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10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7" name="Rectangle 226"/>
          <p:cNvSpPr>
            <a:spLocks noChangeArrowheads="1"/>
          </p:cNvSpPr>
          <p:nvPr/>
        </p:nvSpPr>
        <p:spPr bwMode="auto">
          <a:xfrm>
            <a:off x="3176988" y="1633263"/>
            <a:ext cx="361376" cy="471985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8" name="Rectangle 226"/>
          <p:cNvSpPr>
            <a:spLocks noChangeArrowheads="1"/>
          </p:cNvSpPr>
          <p:nvPr/>
        </p:nvSpPr>
        <p:spPr bwMode="auto">
          <a:xfrm>
            <a:off x="2415356" y="2105248"/>
            <a:ext cx="361376" cy="47198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9" name="Rectangle 226"/>
          <p:cNvSpPr>
            <a:spLocks noChangeArrowheads="1"/>
          </p:cNvSpPr>
          <p:nvPr/>
        </p:nvSpPr>
        <p:spPr bwMode="auto">
          <a:xfrm>
            <a:off x="2796356" y="2105248"/>
            <a:ext cx="361376" cy="471985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0" name="Rectangle 226"/>
          <p:cNvSpPr>
            <a:spLocks noChangeArrowheads="1"/>
          </p:cNvSpPr>
          <p:nvPr/>
        </p:nvSpPr>
        <p:spPr bwMode="auto">
          <a:xfrm>
            <a:off x="3177356" y="2105248"/>
            <a:ext cx="361376" cy="471985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1" name="Rectangle 226"/>
          <p:cNvSpPr>
            <a:spLocks noChangeArrowheads="1"/>
          </p:cNvSpPr>
          <p:nvPr/>
        </p:nvSpPr>
        <p:spPr bwMode="auto">
          <a:xfrm>
            <a:off x="2417215" y="2577233"/>
            <a:ext cx="361376" cy="47198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2" name="Rectangle 226"/>
          <p:cNvSpPr>
            <a:spLocks noChangeArrowheads="1"/>
          </p:cNvSpPr>
          <p:nvPr/>
        </p:nvSpPr>
        <p:spPr bwMode="auto">
          <a:xfrm>
            <a:off x="2798215" y="2577233"/>
            <a:ext cx="361376" cy="471985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3" name="Rectangle 226"/>
          <p:cNvSpPr>
            <a:spLocks noChangeArrowheads="1"/>
          </p:cNvSpPr>
          <p:nvPr/>
        </p:nvSpPr>
        <p:spPr bwMode="auto">
          <a:xfrm>
            <a:off x="3176988" y="2577233"/>
            <a:ext cx="361376" cy="471985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8" name="Rectangle 226"/>
          <p:cNvSpPr>
            <a:spLocks noChangeArrowheads="1"/>
          </p:cNvSpPr>
          <p:nvPr/>
        </p:nvSpPr>
        <p:spPr bwMode="auto">
          <a:xfrm>
            <a:off x="4300451" y="1633263"/>
            <a:ext cx="361376" cy="492129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 anchorCtr="0"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20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9" name="Rectangle 226"/>
          <p:cNvSpPr>
            <a:spLocks noChangeArrowheads="1"/>
          </p:cNvSpPr>
          <p:nvPr/>
        </p:nvSpPr>
        <p:spPr bwMode="auto">
          <a:xfrm>
            <a:off x="4681451" y="1633263"/>
            <a:ext cx="361376" cy="471985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80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0" name="Rectangle 226"/>
          <p:cNvSpPr>
            <a:spLocks noChangeArrowheads="1"/>
          </p:cNvSpPr>
          <p:nvPr/>
        </p:nvSpPr>
        <p:spPr bwMode="auto">
          <a:xfrm>
            <a:off x="5065539" y="1633263"/>
            <a:ext cx="361376" cy="471985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1" name="Rectangle 226"/>
          <p:cNvSpPr>
            <a:spLocks noChangeArrowheads="1"/>
          </p:cNvSpPr>
          <p:nvPr/>
        </p:nvSpPr>
        <p:spPr bwMode="auto">
          <a:xfrm>
            <a:off x="4303907" y="2105248"/>
            <a:ext cx="361376" cy="471985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2" name="Rectangle 226"/>
          <p:cNvSpPr>
            <a:spLocks noChangeArrowheads="1"/>
          </p:cNvSpPr>
          <p:nvPr/>
        </p:nvSpPr>
        <p:spPr bwMode="auto">
          <a:xfrm>
            <a:off x="4684907" y="2105248"/>
            <a:ext cx="361376" cy="471985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3" name="Rectangle 226"/>
          <p:cNvSpPr>
            <a:spLocks noChangeArrowheads="1"/>
          </p:cNvSpPr>
          <p:nvPr/>
        </p:nvSpPr>
        <p:spPr bwMode="auto">
          <a:xfrm>
            <a:off x="5065907" y="2105248"/>
            <a:ext cx="361376" cy="471985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4" name="Rectangle 226"/>
          <p:cNvSpPr>
            <a:spLocks noChangeArrowheads="1"/>
          </p:cNvSpPr>
          <p:nvPr/>
        </p:nvSpPr>
        <p:spPr bwMode="auto">
          <a:xfrm>
            <a:off x="4305766" y="2577233"/>
            <a:ext cx="361376" cy="471985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5" name="Rectangle 226"/>
          <p:cNvSpPr>
            <a:spLocks noChangeArrowheads="1"/>
          </p:cNvSpPr>
          <p:nvPr/>
        </p:nvSpPr>
        <p:spPr bwMode="auto">
          <a:xfrm>
            <a:off x="4686766" y="2577233"/>
            <a:ext cx="361376" cy="471985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6" name="Rectangle 226"/>
          <p:cNvSpPr>
            <a:spLocks noChangeArrowheads="1"/>
          </p:cNvSpPr>
          <p:nvPr/>
        </p:nvSpPr>
        <p:spPr bwMode="auto">
          <a:xfrm>
            <a:off x="5065539" y="2577233"/>
            <a:ext cx="361376" cy="471985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4" name="Rectangle 226"/>
          <p:cNvSpPr>
            <a:spLocks noChangeArrowheads="1"/>
          </p:cNvSpPr>
          <p:nvPr/>
        </p:nvSpPr>
        <p:spPr bwMode="auto">
          <a:xfrm>
            <a:off x="3780290" y="1646081"/>
            <a:ext cx="361376" cy="4719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5" name="Rectangle 226"/>
          <p:cNvSpPr>
            <a:spLocks noChangeArrowheads="1"/>
          </p:cNvSpPr>
          <p:nvPr/>
        </p:nvSpPr>
        <p:spPr bwMode="auto">
          <a:xfrm>
            <a:off x="3780658" y="2118066"/>
            <a:ext cx="361376" cy="4719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6" name="Rectangle 226"/>
          <p:cNvSpPr>
            <a:spLocks noChangeArrowheads="1"/>
          </p:cNvSpPr>
          <p:nvPr/>
        </p:nvSpPr>
        <p:spPr bwMode="auto">
          <a:xfrm>
            <a:off x="3780290" y="2590051"/>
            <a:ext cx="361376" cy="4719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cxnSp>
        <p:nvCxnSpPr>
          <p:cNvPr id="24" name="Straight Arrow Connector 23"/>
          <p:cNvCxnSpPr>
            <a:stCxn id="3" idx="6"/>
          </p:cNvCxnSpPr>
          <p:nvPr/>
        </p:nvCxnSpPr>
        <p:spPr>
          <a:xfrm flipV="1">
            <a:off x="2362200" y="4540887"/>
            <a:ext cx="1442448" cy="1744"/>
          </a:xfrm>
          <a:prstGeom prst="straightConnector1">
            <a:avLst/>
          </a:prstGeom>
          <a:ln w="19050">
            <a:solidFill>
              <a:srgbClr val="FFC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3" idx="6"/>
          </p:cNvCxnSpPr>
          <p:nvPr/>
        </p:nvCxnSpPr>
        <p:spPr>
          <a:xfrm>
            <a:off x="2362200" y="4542631"/>
            <a:ext cx="1442448" cy="690566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3" idx="6"/>
          </p:cNvCxnSpPr>
          <p:nvPr/>
        </p:nvCxnSpPr>
        <p:spPr>
          <a:xfrm>
            <a:off x="2362200" y="4542631"/>
            <a:ext cx="1442448" cy="1424917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>
            <a:stCxn id="84" idx="6"/>
          </p:cNvCxnSpPr>
          <p:nvPr/>
        </p:nvCxnSpPr>
        <p:spPr>
          <a:xfrm flipV="1">
            <a:off x="2362200" y="4633098"/>
            <a:ext cx="1404595" cy="601843"/>
          </a:xfrm>
          <a:prstGeom prst="straightConnector1">
            <a:avLst/>
          </a:prstGeom>
          <a:ln w="19050">
            <a:solidFill>
              <a:srgbClr val="FFC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stCxn id="84" idx="6"/>
          </p:cNvCxnSpPr>
          <p:nvPr/>
        </p:nvCxnSpPr>
        <p:spPr>
          <a:xfrm flipV="1">
            <a:off x="2362200" y="5231453"/>
            <a:ext cx="1434457" cy="3488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84" idx="6"/>
          </p:cNvCxnSpPr>
          <p:nvPr/>
        </p:nvCxnSpPr>
        <p:spPr>
          <a:xfrm>
            <a:off x="2362200" y="5234941"/>
            <a:ext cx="1434457" cy="730863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/>
          <p:cNvCxnSpPr>
            <a:stCxn id="85" idx="6"/>
            <a:endCxn id="239" idx="3"/>
          </p:cNvCxnSpPr>
          <p:nvPr/>
        </p:nvCxnSpPr>
        <p:spPr>
          <a:xfrm flipV="1">
            <a:off x="2362200" y="4673759"/>
            <a:ext cx="1503988" cy="1295533"/>
          </a:xfrm>
          <a:prstGeom prst="straightConnector1">
            <a:avLst/>
          </a:prstGeom>
          <a:ln w="19050">
            <a:solidFill>
              <a:srgbClr val="FFC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/>
          <p:cNvCxnSpPr>
            <a:stCxn id="85" idx="6"/>
          </p:cNvCxnSpPr>
          <p:nvPr/>
        </p:nvCxnSpPr>
        <p:spPr>
          <a:xfrm flipV="1">
            <a:off x="2362200" y="5231453"/>
            <a:ext cx="1404595" cy="737839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stCxn id="85" idx="6"/>
          </p:cNvCxnSpPr>
          <p:nvPr/>
        </p:nvCxnSpPr>
        <p:spPr>
          <a:xfrm flipV="1">
            <a:off x="2362200" y="5965804"/>
            <a:ext cx="1404595" cy="3488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Oval 238"/>
          <p:cNvSpPr/>
          <p:nvPr/>
        </p:nvSpPr>
        <p:spPr>
          <a:xfrm>
            <a:off x="3810000" y="4352977"/>
            <a:ext cx="383676" cy="3758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40" name="Oval 239"/>
          <p:cNvSpPr/>
          <p:nvPr/>
        </p:nvSpPr>
        <p:spPr>
          <a:xfrm>
            <a:off x="3810000" y="5045287"/>
            <a:ext cx="383676" cy="3758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41" name="Oval 240"/>
          <p:cNvSpPr/>
          <p:nvPr/>
        </p:nvSpPr>
        <p:spPr>
          <a:xfrm>
            <a:off x="3810000" y="5779638"/>
            <a:ext cx="383676" cy="3758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242" name="Straight Arrow Connector 241"/>
          <p:cNvCxnSpPr>
            <a:stCxn id="239" idx="6"/>
          </p:cNvCxnSpPr>
          <p:nvPr/>
        </p:nvCxnSpPr>
        <p:spPr>
          <a:xfrm flipV="1">
            <a:off x="4193676" y="4539143"/>
            <a:ext cx="1442448" cy="1744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239" idx="6"/>
          </p:cNvCxnSpPr>
          <p:nvPr/>
        </p:nvCxnSpPr>
        <p:spPr>
          <a:xfrm>
            <a:off x="4193676" y="4540887"/>
            <a:ext cx="1442448" cy="690566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>
            <a:stCxn id="239" idx="6"/>
          </p:cNvCxnSpPr>
          <p:nvPr/>
        </p:nvCxnSpPr>
        <p:spPr>
          <a:xfrm>
            <a:off x="4193676" y="4540887"/>
            <a:ext cx="1442448" cy="1424917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>
            <a:stCxn id="240" idx="6"/>
          </p:cNvCxnSpPr>
          <p:nvPr/>
        </p:nvCxnSpPr>
        <p:spPr>
          <a:xfrm flipV="1">
            <a:off x="4193676" y="4537399"/>
            <a:ext cx="1434457" cy="695798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/>
          <p:cNvCxnSpPr>
            <a:stCxn id="240" idx="6"/>
          </p:cNvCxnSpPr>
          <p:nvPr/>
        </p:nvCxnSpPr>
        <p:spPr>
          <a:xfrm flipV="1">
            <a:off x="4193676" y="5229709"/>
            <a:ext cx="1434457" cy="3488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/>
          <p:cNvCxnSpPr>
            <a:stCxn id="240" idx="6"/>
          </p:cNvCxnSpPr>
          <p:nvPr/>
        </p:nvCxnSpPr>
        <p:spPr>
          <a:xfrm>
            <a:off x="4193676" y="5233197"/>
            <a:ext cx="1434457" cy="730863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/>
          <p:cNvCxnSpPr>
            <a:stCxn id="241" idx="6"/>
          </p:cNvCxnSpPr>
          <p:nvPr/>
        </p:nvCxnSpPr>
        <p:spPr>
          <a:xfrm flipV="1">
            <a:off x="4193676" y="4537399"/>
            <a:ext cx="1404595" cy="1430149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41" idx="6"/>
          </p:cNvCxnSpPr>
          <p:nvPr/>
        </p:nvCxnSpPr>
        <p:spPr>
          <a:xfrm flipV="1">
            <a:off x="4193676" y="5229709"/>
            <a:ext cx="1404595" cy="737839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/>
          <p:cNvCxnSpPr>
            <a:stCxn id="241" idx="6"/>
          </p:cNvCxnSpPr>
          <p:nvPr/>
        </p:nvCxnSpPr>
        <p:spPr>
          <a:xfrm flipV="1">
            <a:off x="4193676" y="5964060"/>
            <a:ext cx="1404595" cy="3488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Oval 250"/>
          <p:cNvSpPr/>
          <p:nvPr/>
        </p:nvSpPr>
        <p:spPr>
          <a:xfrm>
            <a:off x="5636124" y="4352977"/>
            <a:ext cx="383676" cy="3758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52" name="Oval 251"/>
          <p:cNvSpPr/>
          <p:nvPr/>
        </p:nvSpPr>
        <p:spPr>
          <a:xfrm>
            <a:off x="5636124" y="5045287"/>
            <a:ext cx="383676" cy="3758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53" name="Oval 252"/>
          <p:cNvSpPr/>
          <p:nvPr/>
        </p:nvSpPr>
        <p:spPr>
          <a:xfrm>
            <a:off x="5636124" y="5779638"/>
            <a:ext cx="383676" cy="37581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254" name="Straight Arrow Connector 253"/>
          <p:cNvCxnSpPr>
            <a:stCxn id="251" idx="6"/>
            <a:endCxn id="95" idx="2"/>
          </p:cNvCxnSpPr>
          <p:nvPr/>
        </p:nvCxnSpPr>
        <p:spPr>
          <a:xfrm>
            <a:off x="6019800" y="4540887"/>
            <a:ext cx="1749924" cy="353319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/>
          <p:cNvCxnSpPr>
            <a:stCxn id="252" idx="6"/>
            <a:endCxn id="96" idx="2"/>
          </p:cNvCxnSpPr>
          <p:nvPr/>
        </p:nvCxnSpPr>
        <p:spPr>
          <a:xfrm>
            <a:off x="6019800" y="5233197"/>
            <a:ext cx="1749924" cy="353351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/>
          <p:cNvCxnSpPr>
            <a:stCxn id="251" idx="6"/>
            <a:endCxn id="96" idx="2"/>
          </p:cNvCxnSpPr>
          <p:nvPr/>
        </p:nvCxnSpPr>
        <p:spPr>
          <a:xfrm>
            <a:off x="6019800" y="4540887"/>
            <a:ext cx="1749924" cy="1045661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endCxn id="95" idx="2"/>
          </p:cNvCxnSpPr>
          <p:nvPr/>
        </p:nvCxnSpPr>
        <p:spPr>
          <a:xfrm flipV="1">
            <a:off x="6027791" y="4894206"/>
            <a:ext cx="1741933" cy="348771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/>
          <p:cNvCxnSpPr>
            <a:endCxn id="96" idx="2"/>
          </p:cNvCxnSpPr>
          <p:nvPr/>
        </p:nvCxnSpPr>
        <p:spPr>
          <a:xfrm flipV="1">
            <a:off x="6036749" y="5586548"/>
            <a:ext cx="1732975" cy="36922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253" idx="6"/>
            <a:endCxn id="95" idx="2"/>
          </p:cNvCxnSpPr>
          <p:nvPr/>
        </p:nvCxnSpPr>
        <p:spPr>
          <a:xfrm flipV="1">
            <a:off x="6019800" y="4894206"/>
            <a:ext cx="1749924" cy="1073342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96929" y="6394152"/>
            <a:ext cx="133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Input layer</a:t>
            </a:r>
            <a:endParaRPr lang="en-NZ" dirty="0"/>
          </a:p>
        </p:txBody>
      </p:sp>
      <p:sp>
        <p:nvSpPr>
          <p:cNvPr id="89" name="TextBox 88"/>
          <p:cNvSpPr txBox="1"/>
          <p:nvPr/>
        </p:nvSpPr>
        <p:spPr>
          <a:xfrm>
            <a:off x="3328303" y="6424929"/>
            <a:ext cx="133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Hidden layer 1</a:t>
            </a:r>
            <a:endParaRPr lang="en-NZ" sz="1400" dirty="0"/>
          </a:p>
        </p:txBody>
      </p:sp>
      <p:sp>
        <p:nvSpPr>
          <p:cNvPr id="90" name="TextBox 89"/>
          <p:cNvSpPr txBox="1"/>
          <p:nvPr/>
        </p:nvSpPr>
        <p:spPr>
          <a:xfrm>
            <a:off x="5182992" y="6424928"/>
            <a:ext cx="133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Hidden layer 2</a:t>
            </a:r>
            <a:endParaRPr lang="en-NZ" sz="1400" dirty="0"/>
          </a:p>
        </p:txBody>
      </p:sp>
      <p:sp>
        <p:nvSpPr>
          <p:cNvPr id="91" name="TextBox 90"/>
          <p:cNvSpPr txBox="1"/>
          <p:nvPr/>
        </p:nvSpPr>
        <p:spPr>
          <a:xfrm>
            <a:off x="7273194" y="6434493"/>
            <a:ext cx="133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Output layer</a:t>
            </a:r>
            <a:endParaRPr lang="en-NZ" sz="1400" dirty="0"/>
          </a:p>
        </p:txBody>
      </p:sp>
      <p:sp>
        <p:nvSpPr>
          <p:cNvPr id="92" name="Rectangle 226"/>
          <p:cNvSpPr>
            <a:spLocks noChangeArrowheads="1"/>
          </p:cNvSpPr>
          <p:nvPr/>
        </p:nvSpPr>
        <p:spPr bwMode="auto">
          <a:xfrm>
            <a:off x="7733516" y="1828800"/>
            <a:ext cx="361376" cy="4719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cxnSp>
        <p:nvCxnSpPr>
          <p:cNvPr id="20" name="Straight Connector 19"/>
          <p:cNvCxnSpPr>
            <a:stCxn id="239" idx="0"/>
            <a:endCxn id="239" idx="4"/>
          </p:cNvCxnSpPr>
          <p:nvPr/>
        </p:nvCxnSpPr>
        <p:spPr>
          <a:xfrm>
            <a:off x="4001838" y="4352977"/>
            <a:ext cx="0" cy="3758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3997960" y="5029200"/>
            <a:ext cx="0" cy="3758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003040" y="5775960"/>
            <a:ext cx="0" cy="3758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5826760" y="5791200"/>
            <a:ext cx="0" cy="3758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5826760" y="5059781"/>
            <a:ext cx="0" cy="3758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5826760" y="4353560"/>
            <a:ext cx="0" cy="3758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7970520" y="5410200"/>
            <a:ext cx="0" cy="3758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975600" y="4704080"/>
            <a:ext cx="0" cy="3758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98873" y="3733263"/>
            <a:ext cx="609600" cy="45720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35390" y="3762876"/>
            <a:ext cx="609600" cy="4572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6762" y="4096520"/>
            <a:ext cx="609600" cy="4572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40458" y="3394291"/>
            <a:ext cx="11289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100" dirty="0" smtClean="0"/>
              <a:t>Activation function</a:t>
            </a:r>
            <a:endParaRPr lang="en-NZ" sz="1100" dirty="0"/>
          </a:p>
        </p:txBody>
      </p:sp>
      <p:sp>
        <p:nvSpPr>
          <p:cNvPr id="116" name="TextBox 115"/>
          <p:cNvSpPr txBox="1"/>
          <p:nvPr/>
        </p:nvSpPr>
        <p:spPr>
          <a:xfrm>
            <a:off x="5449734" y="3403256"/>
            <a:ext cx="11289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100" dirty="0" smtClean="0"/>
              <a:t>Activation function</a:t>
            </a:r>
            <a:endParaRPr lang="en-NZ" sz="1100" dirty="0"/>
          </a:p>
        </p:txBody>
      </p:sp>
      <p:sp>
        <p:nvSpPr>
          <p:cNvPr id="117" name="TextBox 116"/>
          <p:cNvSpPr txBox="1"/>
          <p:nvPr/>
        </p:nvSpPr>
        <p:spPr>
          <a:xfrm>
            <a:off x="7710263" y="3757301"/>
            <a:ext cx="11289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100" dirty="0" smtClean="0"/>
              <a:t>Activation function</a:t>
            </a:r>
            <a:endParaRPr lang="en-NZ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2439593" y="1807545"/>
                <a:ext cx="34009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NZ" sz="1400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593" y="1807545"/>
                <a:ext cx="340093" cy="215444"/>
              </a:xfrm>
              <a:prstGeom prst="rect">
                <a:avLst/>
              </a:prstGeom>
              <a:blipFill>
                <a:blip r:embed="rId15"/>
                <a:stretch>
                  <a:fillRect l="-12500" r="-1786" b="-1428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2944590" y="4307487"/>
                <a:ext cx="34009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NZ" sz="1400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590" y="4307487"/>
                <a:ext cx="340093" cy="215444"/>
              </a:xfrm>
              <a:prstGeom prst="rect">
                <a:avLst/>
              </a:prstGeom>
              <a:blipFill>
                <a:blip r:embed="rId15"/>
                <a:stretch>
                  <a:fillRect l="-12500" r="-1786" b="-1428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2427320" y="2283805"/>
                <a:ext cx="3442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NZ" sz="1400" dirty="0"/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320" y="2283805"/>
                <a:ext cx="344261" cy="215444"/>
              </a:xfrm>
              <a:prstGeom prst="rect">
                <a:avLst/>
              </a:prstGeom>
              <a:blipFill>
                <a:blip r:embed="rId16"/>
                <a:stretch>
                  <a:fillRect l="-12281" r="-1754" b="-1428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 rot="19979394">
                <a:off x="3037938" y="4583728"/>
                <a:ext cx="3442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NZ" sz="1400" dirty="0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79394">
                <a:off x="3037938" y="4583728"/>
                <a:ext cx="344261" cy="215444"/>
              </a:xfrm>
              <a:prstGeom prst="rect">
                <a:avLst/>
              </a:prstGeom>
              <a:blipFill>
                <a:blip r:embed="rId17"/>
                <a:stretch>
                  <a:fillRect l="-5970" r="-4478" b="-689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 rot="19604108">
                <a:off x="3303188" y="4784568"/>
                <a:ext cx="3442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NZ" sz="1400" dirty="0"/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04108">
                <a:off x="3303188" y="4784568"/>
                <a:ext cx="344261" cy="215444"/>
              </a:xfrm>
              <a:prstGeom prst="rect">
                <a:avLst/>
              </a:prstGeom>
              <a:blipFill>
                <a:blip r:embed="rId18"/>
                <a:stretch>
                  <a:fillRect l="-4412" r="-4412" b="-819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2427320" y="2702533"/>
                <a:ext cx="3442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NZ" sz="1400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320" y="2702533"/>
                <a:ext cx="344261" cy="215444"/>
              </a:xfrm>
              <a:prstGeom prst="rect">
                <a:avLst/>
              </a:prstGeom>
              <a:blipFill>
                <a:blip r:embed="rId19"/>
                <a:stretch>
                  <a:fillRect l="-12281" r="-1754" b="-11111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2073268" y="4445998"/>
                <a:ext cx="2131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sz="1400" dirty="0"/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268" y="4445998"/>
                <a:ext cx="213135" cy="215444"/>
              </a:xfrm>
              <a:prstGeom prst="rect">
                <a:avLst/>
              </a:prstGeom>
              <a:blipFill>
                <a:blip r:embed="rId20"/>
                <a:stretch>
                  <a:fillRect l="-11429" r="-2857" b="-11111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2091889" y="5106081"/>
                <a:ext cx="2173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sz="1400" dirty="0"/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889" y="5106081"/>
                <a:ext cx="217304" cy="215444"/>
              </a:xfrm>
              <a:prstGeom prst="rect">
                <a:avLst/>
              </a:prstGeom>
              <a:blipFill>
                <a:blip r:embed="rId21"/>
                <a:stretch>
                  <a:fillRect l="-11111" r="-2778" b="-1428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2093973" y="5858556"/>
                <a:ext cx="2173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NZ" sz="1400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3973" y="5858556"/>
                <a:ext cx="217304" cy="215444"/>
              </a:xfrm>
              <a:prstGeom prst="rect">
                <a:avLst/>
              </a:prstGeom>
              <a:blipFill>
                <a:blip r:embed="rId22"/>
                <a:stretch>
                  <a:fillRect l="-11111" r="-2778" b="-1428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Rectangle 226"/>
          <p:cNvSpPr>
            <a:spLocks noChangeArrowheads="1"/>
          </p:cNvSpPr>
          <p:nvPr/>
        </p:nvSpPr>
        <p:spPr bwMode="auto">
          <a:xfrm>
            <a:off x="6557035" y="1649887"/>
            <a:ext cx="361376" cy="492129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 anchorCtr="0"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20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0" name="Rectangle 226"/>
          <p:cNvSpPr>
            <a:spLocks noChangeArrowheads="1"/>
          </p:cNvSpPr>
          <p:nvPr/>
        </p:nvSpPr>
        <p:spPr bwMode="auto">
          <a:xfrm>
            <a:off x="6938035" y="1649887"/>
            <a:ext cx="361376" cy="471985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80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1" name="Rectangle 226"/>
          <p:cNvSpPr>
            <a:spLocks noChangeArrowheads="1"/>
          </p:cNvSpPr>
          <p:nvPr/>
        </p:nvSpPr>
        <p:spPr bwMode="auto">
          <a:xfrm>
            <a:off x="6560491" y="2121872"/>
            <a:ext cx="361376" cy="471985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2" name="Rectangle 226"/>
          <p:cNvSpPr>
            <a:spLocks noChangeArrowheads="1"/>
          </p:cNvSpPr>
          <p:nvPr/>
        </p:nvSpPr>
        <p:spPr bwMode="auto">
          <a:xfrm>
            <a:off x="6941491" y="2121872"/>
            <a:ext cx="361376" cy="471985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3" name="Rectangle 226"/>
          <p:cNvSpPr>
            <a:spLocks noChangeArrowheads="1"/>
          </p:cNvSpPr>
          <p:nvPr/>
        </p:nvSpPr>
        <p:spPr bwMode="auto">
          <a:xfrm>
            <a:off x="6562350" y="2593857"/>
            <a:ext cx="361376" cy="471985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7" name="Rectangle 226"/>
          <p:cNvSpPr>
            <a:spLocks noChangeArrowheads="1"/>
          </p:cNvSpPr>
          <p:nvPr/>
        </p:nvSpPr>
        <p:spPr bwMode="auto">
          <a:xfrm>
            <a:off x="6943350" y="2593857"/>
            <a:ext cx="361376" cy="471985"/>
          </a:xfrm>
          <a:prstGeom prst="rect">
            <a:avLst/>
          </a:prstGeom>
          <a:solidFill>
            <a:schemeClr val="bg1">
              <a:lumMod val="65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9" name="Rectangle 226"/>
          <p:cNvSpPr>
            <a:spLocks noChangeArrowheads="1"/>
          </p:cNvSpPr>
          <p:nvPr/>
        </p:nvSpPr>
        <p:spPr bwMode="auto">
          <a:xfrm>
            <a:off x="7735147" y="2306849"/>
            <a:ext cx="361376" cy="47198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46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cs231n.github.io/assets/nn1/neur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77799"/>
            <a:ext cx="4991570" cy="284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cs231n.github.io/assets/nn1/neuron_model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713" y="3276600"/>
            <a:ext cx="4586287" cy="3489012"/>
          </a:xfrm>
          <a:prstGeom prst="rect">
            <a:avLst/>
          </a:prstGeom>
          <a:noFill/>
          <a:ln w="41275">
            <a:solidFill>
              <a:srgbClr val="99FF6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10400" y="6270754"/>
            <a:ext cx="1410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100" dirty="0" smtClean="0"/>
              <a:t>f is a nonlinear activation function</a:t>
            </a:r>
            <a:endParaRPr 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34790" y="688478"/>
                <a:ext cx="20682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90" y="688478"/>
                <a:ext cx="206820" cy="553998"/>
              </a:xfrm>
              <a:prstGeom prst="rect">
                <a:avLst/>
              </a:prstGeom>
              <a:blipFill rotWithShape="1">
                <a:blip r:embed="rId4"/>
                <a:stretch>
                  <a:fillRect l="-6061" r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74452" y="586878"/>
                <a:ext cx="18508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452" y="586878"/>
                <a:ext cx="185083" cy="553998"/>
              </a:xfrm>
              <a:prstGeom prst="rect">
                <a:avLst/>
              </a:prstGeom>
              <a:blipFill rotWithShape="1">
                <a:blip r:embed="rId5"/>
                <a:stretch>
                  <a:fillRect r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26"/>
              <p:cNvSpPr>
                <a:spLocks noChangeArrowheads="1"/>
              </p:cNvSpPr>
              <p:nvPr/>
            </p:nvSpPr>
            <p:spPr bwMode="auto">
              <a:xfrm>
                <a:off x="301344" y="1469030"/>
                <a:ext cx="361376" cy="47198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1pPr>
                <a:lvl2pPr marL="742950" indent="-28575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2pPr>
                <a:lvl3pPr marL="1143000" indent="-22860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3pPr>
                <a:lvl4pPr marL="1600200" indent="-22860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altLang="en-US" sz="1800" b="0" i="1" smtClean="0">
                          <a:solidFill>
                            <a:srgbClr val="000000"/>
                          </a:solidFill>
                          <a:latin typeface="Cambria Math"/>
                          <a:sym typeface="Gill Sans" charset="0"/>
                        </a:rPr>
                        <m:t>𝑥</m:t>
                      </m:r>
                      <m:r>
                        <a:rPr lang="en-NZ" altLang="en-US" sz="1800" b="0" i="1" baseline="-25000" smtClean="0">
                          <a:solidFill>
                            <a:srgbClr val="000000"/>
                          </a:solidFill>
                          <a:latin typeface="Cambria Math"/>
                          <a:sym typeface="Gill Sans" charset="0"/>
                        </a:rPr>
                        <m:t>1</m:t>
                      </m:r>
                    </m:oMath>
                  </m:oMathPara>
                </a14:m>
                <a:endParaRPr lang="en-US" altLang="en-US" sz="1800" baseline="-25000" dirty="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mc:Choice>
        <mc:Fallback xmlns="">
          <p:sp>
            <p:nvSpPr>
              <p:cNvPr id="29" name="Rectangle 2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1344" y="1469030"/>
                <a:ext cx="361376" cy="47198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226"/>
              <p:cNvSpPr>
                <a:spLocks noChangeArrowheads="1"/>
              </p:cNvSpPr>
              <p:nvPr/>
            </p:nvSpPr>
            <p:spPr bwMode="auto">
              <a:xfrm>
                <a:off x="682344" y="1469030"/>
                <a:ext cx="361376" cy="47198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1pPr>
                <a:lvl2pPr marL="742950" indent="-28575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2pPr>
                <a:lvl3pPr marL="1143000" indent="-22860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3pPr>
                <a:lvl4pPr marL="1600200" indent="-22860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altLang="en-US" sz="1800" b="0" i="1" smtClean="0">
                          <a:solidFill>
                            <a:srgbClr val="000000"/>
                          </a:solidFill>
                          <a:latin typeface="Cambria Math"/>
                          <a:sym typeface="Gill Sans" charset="0"/>
                        </a:rPr>
                        <m:t>𝑥</m:t>
                      </m:r>
                      <m:r>
                        <a:rPr lang="en-NZ" altLang="en-US" sz="1800" b="0" i="1" baseline="-25000" smtClean="0">
                          <a:solidFill>
                            <a:srgbClr val="000000"/>
                          </a:solidFill>
                          <a:latin typeface="Cambria Math"/>
                          <a:sym typeface="Gill Sans" charset="0"/>
                        </a:rPr>
                        <m:t>2</m:t>
                      </m:r>
                    </m:oMath>
                  </m:oMathPara>
                </a14:m>
                <a:endParaRPr lang="en-US" altLang="en-US" sz="1800" baseline="-25000" dirty="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mc:Choice>
        <mc:Fallback xmlns="">
          <p:sp>
            <p:nvSpPr>
              <p:cNvPr id="43" name="Rectangle 2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2344" y="1469030"/>
                <a:ext cx="361376" cy="47198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226"/>
              <p:cNvSpPr>
                <a:spLocks noChangeArrowheads="1"/>
              </p:cNvSpPr>
              <p:nvPr/>
            </p:nvSpPr>
            <p:spPr bwMode="auto">
              <a:xfrm>
                <a:off x="1066432" y="1469030"/>
                <a:ext cx="361376" cy="47198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1pPr>
                <a:lvl2pPr marL="742950" indent="-28575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2pPr>
                <a:lvl3pPr marL="1143000" indent="-22860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3pPr>
                <a:lvl4pPr marL="1600200" indent="-22860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altLang="en-US" sz="2000" b="0" i="1" smtClean="0">
                          <a:solidFill>
                            <a:srgbClr val="000000"/>
                          </a:solidFill>
                          <a:latin typeface="Cambria Math"/>
                          <a:sym typeface="Gill Sans" charset="0"/>
                        </a:rPr>
                        <m:t>𝑥</m:t>
                      </m:r>
                      <m:r>
                        <a:rPr lang="en-NZ" altLang="en-US" sz="2000" b="0" i="1" baseline="-25000" smtClean="0">
                          <a:solidFill>
                            <a:srgbClr val="000000"/>
                          </a:solidFill>
                          <a:latin typeface="Cambria Math"/>
                          <a:sym typeface="Gill Sans" charset="0"/>
                        </a:rPr>
                        <m:t>3</m:t>
                      </m:r>
                    </m:oMath>
                  </m:oMathPara>
                </a14:m>
                <a:endParaRPr lang="en-US" altLang="en-US" sz="800" baseline="-25000" dirty="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mc:Choice>
        <mc:Fallback xmlns="">
          <p:sp>
            <p:nvSpPr>
              <p:cNvPr id="44" name="Rectangle 2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6432" y="1469030"/>
                <a:ext cx="361376" cy="471985"/>
              </a:xfrm>
              <a:prstGeom prst="rect">
                <a:avLst/>
              </a:prstGeom>
              <a:blipFill rotWithShape="1">
                <a:blip r:embed="rId8"/>
                <a:stretch>
                  <a:fillRect l="-3175"/>
                </a:stretch>
              </a:blip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226"/>
          <p:cNvSpPr>
            <a:spLocks noChangeArrowheads="1"/>
          </p:cNvSpPr>
          <p:nvPr/>
        </p:nvSpPr>
        <p:spPr bwMode="auto">
          <a:xfrm>
            <a:off x="304800" y="1941015"/>
            <a:ext cx="361376" cy="47198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6" name="Rectangle 226"/>
          <p:cNvSpPr>
            <a:spLocks noChangeArrowheads="1"/>
          </p:cNvSpPr>
          <p:nvPr/>
        </p:nvSpPr>
        <p:spPr bwMode="auto">
          <a:xfrm>
            <a:off x="685800" y="1941015"/>
            <a:ext cx="361376" cy="47198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7" name="Rectangle 226"/>
          <p:cNvSpPr>
            <a:spLocks noChangeArrowheads="1"/>
          </p:cNvSpPr>
          <p:nvPr/>
        </p:nvSpPr>
        <p:spPr bwMode="auto">
          <a:xfrm>
            <a:off x="1066800" y="1941015"/>
            <a:ext cx="361376" cy="47198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8" name="Rectangle 226"/>
          <p:cNvSpPr>
            <a:spLocks noChangeArrowheads="1"/>
          </p:cNvSpPr>
          <p:nvPr/>
        </p:nvSpPr>
        <p:spPr bwMode="auto">
          <a:xfrm>
            <a:off x="306659" y="2413000"/>
            <a:ext cx="361376" cy="47198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9" name="Rectangle 226"/>
          <p:cNvSpPr>
            <a:spLocks noChangeArrowheads="1"/>
          </p:cNvSpPr>
          <p:nvPr/>
        </p:nvSpPr>
        <p:spPr bwMode="auto">
          <a:xfrm>
            <a:off x="687659" y="2413000"/>
            <a:ext cx="361376" cy="47198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0" name="Rectangle 226"/>
          <p:cNvSpPr>
            <a:spLocks noChangeArrowheads="1"/>
          </p:cNvSpPr>
          <p:nvPr/>
        </p:nvSpPr>
        <p:spPr bwMode="auto">
          <a:xfrm>
            <a:off x="1066432" y="2413000"/>
            <a:ext cx="361376" cy="47198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1" name="Rectangle 226"/>
          <p:cNvSpPr>
            <a:spLocks noChangeArrowheads="1"/>
          </p:cNvSpPr>
          <p:nvPr/>
        </p:nvSpPr>
        <p:spPr bwMode="auto">
          <a:xfrm>
            <a:off x="301344" y="2884986"/>
            <a:ext cx="361376" cy="47198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2" name="Rectangle 226"/>
          <p:cNvSpPr>
            <a:spLocks noChangeArrowheads="1"/>
          </p:cNvSpPr>
          <p:nvPr/>
        </p:nvSpPr>
        <p:spPr bwMode="auto">
          <a:xfrm>
            <a:off x="682344" y="2884986"/>
            <a:ext cx="361376" cy="47198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3" name="Rectangle 226"/>
          <p:cNvSpPr>
            <a:spLocks noChangeArrowheads="1"/>
          </p:cNvSpPr>
          <p:nvPr/>
        </p:nvSpPr>
        <p:spPr bwMode="auto">
          <a:xfrm>
            <a:off x="1063344" y="2884986"/>
            <a:ext cx="361376" cy="47198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7" name="Rectangle 226"/>
          <p:cNvSpPr>
            <a:spLocks noChangeArrowheads="1"/>
          </p:cNvSpPr>
          <p:nvPr/>
        </p:nvSpPr>
        <p:spPr bwMode="auto">
          <a:xfrm>
            <a:off x="1886304" y="1469030"/>
            <a:ext cx="361376" cy="471985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8" name="Rectangle 226"/>
          <p:cNvSpPr>
            <a:spLocks noChangeArrowheads="1"/>
          </p:cNvSpPr>
          <p:nvPr/>
        </p:nvSpPr>
        <p:spPr bwMode="auto">
          <a:xfrm>
            <a:off x="1886672" y="1941015"/>
            <a:ext cx="361376" cy="471985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9" name="Rectangle 226"/>
          <p:cNvSpPr>
            <a:spLocks noChangeArrowheads="1"/>
          </p:cNvSpPr>
          <p:nvPr/>
        </p:nvSpPr>
        <p:spPr bwMode="auto">
          <a:xfrm>
            <a:off x="1886304" y="2413000"/>
            <a:ext cx="361376" cy="471985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0" name="Rectangle 226"/>
          <p:cNvSpPr>
            <a:spLocks noChangeArrowheads="1"/>
          </p:cNvSpPr>
          <p:nvPr/>
        </p:nvSpPr>
        <p:spPr bwMode="auto">
          <a:xfrm>
            <a:off x="1885376" y="2858094"/>
            <a:ext cx="361376" cy="471985"/>
          </a:xfrm>
          <a:prstGeom prst="rect">
            <a:avLst/>
          </a:prstGeom>
          <a:solidFill>
            <a:srgbClr val="FF0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8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23" name="Picture 5" descr="ANN structure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5" t="1904" r="18621" b="909"/>
          <a:stretch/>
        </p:blipFill>
        <p:spPr bwMode="auto">
          <a:xfrm>
            <a:off x="758522" y="4161641"/>
            <a:ext cx="1836382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251883" y="4419600"/>
            <a:ext cx="805517" cy="381000"/>
          </a:xfrm>
          <a:prstGeom prst="rect">
            <a:avLst/>
          </a:prstGeom>
          <a:noFill/>
          <a:ln w="41275">
            <a:solidFill>
              <a:srgbClr val="99FF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057400" y="3216588"/>
            <a:ext cx="1738313" cy="1203012"/>
          </a:xfrm>
          <a:prstGeom prst="line">
            <a:avLst/>
          </a:prstGeom>
          <a:ln w="25400">
            <a:solidFill>
              <a:srgbClr val="99FF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063972" y="4800600"/>
            <a:ext cx="1731741" cy="1901041"/>
          </a:xfrm>
          <a:prstGeom prst="line">
            <a:avLst/>
          </a:prstGeom>
          <a:ln w="25400">
            <a:solidFill>
              <a:srgbClr val="99FF6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 txBox="1">
            <a:spLocks/>
          </p:cNvSpPr>
          <p:nvPr/>
        </p:nvSpPr>
        <p:spPr>
          <a:xfrm>
            <a:off x="152400" y="101378"/>
            <a:ext cx="3886200" cy="54147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1800" dirty="0" smtClean="0"/>
              <a:t>Network computational units: basically, logistic regression</a:t>
            </a:r>
            <a:endParaRPr lang="en-NZ" sz="18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7950" y="3513507"/>
            <a:ext cx="1007261" cy="75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4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/>
          <p:cNvSpPr/>
          <p:nvPr/>
        </p:nvSpPr>
        <p:spPr>
          <a:xfrm>
            <a:off x="4190999" y="6087378"/>
            <a:ext cx="676726" cy="7000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190999" y="5177289"/>
            <a:ext cx="676726" cy="7000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190999" y="4267200"/>
            <a:ext cx="676726" cy="7000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41" idx="6"/>
          </p:cNvCxnSpPr>
          <p:nvPr/>
        </p:nvCxnSpPr>
        <p:spPr>
          <a:xfrm>
            <a:off x="4867725" y="4617235"/>
            <a:ext cx="1446727" cy="69411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45" idx="2"/>
          </p:cNvCxnSpPr>
          <p:nvPr/>
        </p:nvCxnSpPr>
        <p:spPr>
          <a:xfrm flipV="1">
            <a:off x="4879521" y="5511405"/>
            <a:ext cx="1438907" cy="1084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9" idx="6"/>
          </p:cNvCxnSpPr>
          <p:nvPr/>
        </p:nvCxnSpPr>
        <p:spPr>
          <a:xfrm flipV="1">
            <a:off x="4867725" y="5669846"/>
            <a:ext cx="1450703" cy="7675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6318428" y="5161370"/>
            <a:ext cx="1606372" cy="70006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062730" y="76200"/>
                <a:ext cx="5073650" cy="1143000"/>
              </a:xfrm>
            </p:spPr>
            <p:txBody>
              <a:bodyPr>
                <a:normAutofit/>
              </a:bodyPr>
              <a:lstStyle/>
              <a:p>
                <a:r>
                  <a:rPr lang="en-NZ" sz="2400" dirty="0"/>
                  <a:t>The </a:t>
                </a:r>
                <a:r>
                  <a:rPr lang="en-NZ" sz="2400" dirty="0" smtClean="0"/>
                  <a:t>nonlinear activation </a:t>
                </a:r>
                <a:r>
                  <a:rPr lang="en-NZ" sz="2400" dirty="0"/>
                  <a:t>function </a:t>
                </a:r>
                <a14:m>
                  <m:oMath xmlns:m="http://schemas.openxmlformats.org/officeDocument/2006/math">
                    <m:r>
                      <a:rPr lang="en-NZ" sz="2400" i="1">
                        <a:latin typeface="Cambria Math"/>
                      </a:rPr>
                      <m:t>𝑔</m:t>
                    </m:r>
                  </m:oMath>
                </a14:m>
                <a:r>
                  <a:rPr lang="en-NZ" sz="2400" dirty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062730" y="76200"/>
                <a:ext cx="5073650" cy="1143000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2885" y="1037168"/>
            <a:ext cx="5088255" cy="1375832"/>
          </a:xfrm>
        </p:spPr>
        <p:txBody>
          <a:bodyPr>
            <a:normAutofit fontScale="62500" lnSpcReduction="20000"/>
          </a:bodyPr>
          <a:lstStyle/>
          <a:p>
            <a:r>
              <a:rPr lang="en-US" altLang="en-US" dirty="0"/>
              <a:t>The activation function </a:t>
            </a:r>
            <a:r>
              <a:rPr lang="en-US" altLang="en-US" dirty="0" smtClean="0"/>
              <a:t>of each neuron unit is </a:t>
            </a:r>
            <a:r>
              <a:rPr lang="en-US" altLang="en-US" dirty="0"/>
              <a:t>generally non-linear. </a:t>
            </a:r>
            <a:endParaRPr lang="en-US" altLang="en-US" dirty="0" smtClean="0"/>
          </a:p>
          <a:p>
            <a:r>
              <a:rPr lang="en-US" altLang="en-US" dirty="0" smtClean="0"/>
              <a:t>Linear </a:t>
            </a:r>
            <a:r>
              <a:rPr lang="en-US" altLang="en-US" dirty="0"/>
              <a:t>functions are limited because the output is simply proportional to the input.</a:t>
            </a:r>
          </a:p>
          <a:p>
            <a:endParaRPr lang="en-US" dirty="0"/>
          </a:p>
        </p:txBody>
      </p:sp>
      <p:sp>
        <p:nvSpPr>
          <p:cNvPr id="17" name="Text Box 1044"/>
          <p:cNvSpPr txBox="1">
            <a:spLocks noChangeArrowheads="1"/>
          </p:cNvSpPr>
          <p:nvPr/>
        </p:nvSpPr>
        <p:spPr bwMode="auto">
          <a:xfrm>
            <a:off x="1905001" y="323320"/>
            <a:ext cx="1549400" cy="1000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900" dirty="0"/>
              <a:t>rectifier neural unit (</a:t>
            </a:r>
            <a:r>
              <a:rPr lang="en-US" altLang="en-US" sz="1900" dirty="0" err="1"/>
              <a:t>reLU</a:t>
            </a:r>
            <a:r>
              <a:rPr lang="en-US" altLang="en-US" sz="1900" dirty="0"/>
              <a:t> ()</a:t>
            </a:r>
          </a:p>
        </p:txBody>
      </p:sp>
      <p:sp>
        <p:nvSpPr>
          <p:cNvPr id="18" name="Text Box 1045"/>
          <p:cNvSpPr txBox="1">
            <a:spLocks noChangeArrowheads="1"/>
          </p:cNvSpPr>
          <p:nvPr/>
        </p:nvSpPr>
        <p:spPr bwMode="auto">
          <a:xfrm>
            <a:off x="2042989" y="2510368"/>
            <a:ext cx="1089395" cy="415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900" dirty="0"/>
              <a:t>sigmoid</a:t>
            </a:r>
          </a:p>
        </p:txBody>
      </p:sp>
      <p:pic>
        <p:nvPicPr>
          <p:cNvPr id="8198" name="Picture 6" descr="https://i.stack.imgur.com/8CGlM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8" r="8525"/>
          <a:stretch/>
        </p:blipFill>
        <p:spPr bwMode="auto">
          <a:xfrm>
            <a:off x="244846" y="30481"/>
            <a:ext cx="1699261" cy="202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571719"/>
            <a:ext cx="222885" cy="20066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42" y="5469186"/>
            <a:ext cx="228600" cy="20066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43" y="6378506"/>
            <a:ext cx="230505" cy="205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4990116" y="4406842"/>
                <a:ext cx="496284" cy="393758"/>
              </a:xfrm>
              <a:prstGeom prst="rect">
                <a:avLst/>
              </a:prstGeom>
              <a:noFill/>
            </p:spPr>
            <p:txBody>
              <a:bodyPr wrap="none" lIns="121917" tIns="60958" rIns="121917" bIns="60958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b="0" i="1" baseline="-25000" smtClean="0">
                          <a:latin typeface="Cambria Math"/>
                          <a:ea typeface="Cambria Math"/>
                        </a:rPr>
                        <m:t>1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116" y="4406842"/>
                <a:ext cx="496284" cy="3937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823065" y="5060245"/>
                <a:ext cx="496284" cy="393758"/>
              </a:xfrm>
              <a:prstGeom prst="rect">
                <a:avLst/>
              </a:prstGeom>
              <a:noFill/>
            </p:spPr>
            <p:txBody>
              <a:bodyPr wrap="none" lIns="121917" tIns="60958" rIns="121917" bIns="60958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b="0" i="1" baseline="-2500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065" y="5060245"/>
                <a:ext cx="496284" cy="39375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4761516" y="5930842"/>
                <a:ext cx="496284" cy="393758"/>
              </a:xfrm>
              <a:prstGeom prst="rect">
                <a:avLst/>
              </a:prstGeom>
              <a:noFill/>
            </p:spPr>
            <p:txBody>
              <a:bodyPr wrap="none" lIns="121917" tIns="60958" rIns="121917" bIns="60958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b="0" i="1" baseline="-25000" smtClean="0">
                          <a:latin typeface="Cambria Math"/>
                          <a:ea typeface="Cambria Math"/>
                        </a:rPr>
                        <m:t>3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516" y="5930842"/>
                <a:ext cx="496284" cy="39375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896275" y="5303862"/>
                <a:ext cx="1080803" cy="369328"/>
              </a:xfrm>
              <a:prstGeom prst="rect">
                <a:avLst/>
              </a:prstGeom>
              <a:noFill/>
            </p:spPr>
            <p:txBody>
              <a:bodyPr wrap="none" lIns="121917" tIns="60958" rIns="121917" bIns="60958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NZ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600" b="0" i="1" smtClean="0">
                          <a:latin typeface="Cambria Math"/>
                        </a:rPr>
                        <m:t>𝑔</m:t>
                      </m:r>
                      <m:r>
                        <a:rPr lang="en-NZ" sz="1600" b="0" i="1" smtClean="0">
                          <a:latin typeface="Cambria Math"/>
                        </a:rPr>
                        <m:t>(</m:t>
                      </m:r>
                      <m:r>
                        <a:rPr lang="en-NZ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NZ" sz="1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6275" y="5303862"/>
                <a:ext cx="1080803" cy="369328"/>
              </a:xfrm>
              <a:prstGeom prst="rect">
                <a:avLst/>
              </a:prstGeom>
              <a:blipFill>
                <a:blip r:embed="rId15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587038" y="3909785"/>
                <a:ext cx="2588074" cy="901333"/>
              </a:xfrm>
              <a:prstGeom prst="rect">
                <a:avLst/>
              </a:prstGeom>
              <a:noFill/>
            </p:spPr>
            <p:txBody>
              <a:bodyPr wrap="none" lIns="121917" tIns="60958" rIns="121917" bIns="60958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b="0" i="1" smtClean="0">
                          <a:latin typeface="Cambria Math"/>
                        </a:rPr>
                        <m:t>𝑔</m:t>
                      </m:r>
                      <m:r>
                        <a:rPr lang="en-NZ" b="0" i="1" smtClean="0">
                          <a:latin typeface="Cambria Math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NZ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NZ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NZ" b="0" i="1" smtClean="0">
                              <a:latin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NZ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7038" y="3909785"/>
                <a:ext cx="2588074" cy="90133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/>
          <p:cNvCxnSpPr/>
          <p:nvPr/>
        </p:nvCxnSpPr>
        <p:spPr>
          <a:xfrm>
            <a:off x="8050325" y="5486400"/>
            <a:ext cx="560275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8072774" y="5029200"/>
                <a:ext cx="432997" cy="400105"/>
              </a:xfrm>
              <a:prstGeom prst="rect">
                <a:avLst/>
              </a:prstGeom>
              <a:noFill/>
            </p:spPr>
            <p:txBody>
              <a:bodyPr wrap="none" lIns="121917" tIns="60958" rIns="121917" bIns="60958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2774" y="5029200"/>
                <a:ext cx="432997" cy="40010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1905001" y="3002809"/>
                <a:ext cx="2243557" cy="648122"/>
              </a:xfrm>
              <a:prstGeom prst="rect">
                <a:avLst/>
              </a:prstGeom>
              <a:noFill/>
            </p:spPr>
            <p:txBody>
              <a:bodyPr wrap="none" lIns="121917" tIns="60958" rIns="121917" bIns="60958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NZ" b="0" i="1" smtClean="0">
                          <a:latin typeface="Cambria Math"/>
                        </a:rPr>
                        <m:t>=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b="0" i="1" smtClean="0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1" y="3002809"/>
                <a:ext cx="2243557" cy="64812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1866444" y="1270653"/>
                <a:ext cx="2464708" cy="400105"/>
              </a:xfrm>
              <a:prstGeom prst="rect">
                <a:avLst/>
              </a:prstGeom>
              <a:noFill/>
            </p:spPr>
            <p:txBody>
              <a:bodyPr wrap="none" lIns="121917" tIns="60958" rIns="121917" bIns="60958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NZ" b="0" i="1" smtClean="0">
                          <a:latin typeface="Cambria Math"/>
                        </a:rPr>
                        <m:t>=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NZ" b="0" i="0" smtClean="0">
                          <a:latin typeface="Cambria Math"/>
                        </a:rPr>
                        <m:t>max</m:t>
                      </m:r>
                      <m:r>
                        <a:rPr lang="en-NZ" b="0" i="1" smtClean="0">
                          <a:latin typeface="Cambria Math"/>
                        </a:rPr>
                        <m:t>⁡(0,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NZ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6444" y="1270653"/>
                <a:ext cx="2464708" cy="400105"/>
              </a:xfrm>
              <a:prstGeom prst="rect">
                <a:avLst/>
              </a:prstGeom>
              <a:blipFill>
                <a:blip r:embed="rId19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329097" y="2233986"/>
                <a:ext cx="1116518" cy="809641"/>
              </a:xfrm>
              <a:prstGeom prst="rect">
                <a:avLst/>
              </a:prstGeom>
              <a:noFill/>
            </p:spPr>
            <p:txBody>
              <a:bodyPr wrap="none" lIns="121917" tIns="60958" rIns="121917" bIns="60958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𝑥</m:t>
                      </m:r>
                      <m:r>
                        <a:rPr lang="en-NZ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NZ" b="0" i="1" baseline="-25000" smtClean="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NZ" b="0" i="1" baseline="-25000" smtClean="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b="0" i="1" smtClean="0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NZ" b="0" i="1" baseline="-25000" smtClean="0"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463" y="2233985"/>
                <a:ext cx="1116518" cy="809641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530662" y="2233102"/>
                <a:ext cx="1666027" cy="858051"/>
              </a:xfrm>
              <a:prstGeom prst="rect">
                <a:avLst/>
              </a:prstGeom>
              <a:noFill/>
            </p:spPr>
            <p:txBody>
              <a:bodyPr wrap="none" lIns="121917" tIns="60958" rIns="121917" bIns="60958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  <a:ea typeface="Cambria Math"/>
                        </a:rPr>
                        <m:t>𝑊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b="0" i="1" smtClean="0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a:rPr lang="en-NZ" b="0" i="1" baseline="-25000" smtClean="0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a:rPr lang="en-NZ" b="0" i="1" baseline="-25000" smtClean="0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i="1">
                                    <a:latin typeface="Cambria Math"/>
                                    <a:ea typeface="Cambria Math"/>
                                  </a:rPr>
                                  <m:t>𝜃</m:t>
                                </m:r>
                                <m:r>
                                  <a:rPr lang="en-NZ" b="0" i="1" baseline="-25000" smtClean="0">
                                    <a:latin typeface="Cambria Math"/>
                                    <a:ea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662" y="2233102"/>
                <a:ext cx="1666027" cy="858051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0664081"/>
              </p:ext>
            </p:extLst>
          </p:nvPr>
        </p:nvGraphicFramePr>
        <p:xfrm>
          <a:off x="3690738" y="4332171"/>
          <a:ext cx="4824132" cy="2369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6" name="Visio" r:id="rId22" imgW="14731160" imgH="7594560" progId="Visio.Drawing.11">
                  <p:embed/>
                </p:oleObj>
              </mc:Choice>
              <mc:Fallback>
                <p:oleObj name="Visio" r:id="rId22" imgW="14731160" imgH="7594560" progId="Visio.Drawing.11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0738" y="4332171"/>
                        <a:ext cx="4824132" cy="23693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0" name="Picture 4" descr="Image result for sigmoid function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7" y="2444943"/>
            <a:ext cx="1877860" cy="166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467404" y="3127559"/>
                <a:ext cx="4512261" cy="870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𝑧</m:t>
                      </m:r>
                      <m:r>
                        <a:rPr lang="en-NZ" b="0" i="1" smtClean="0">
                          <a:latin typeface="Cambria Math"/>
                        </a:rPr>
                        <m:t>=</m:t>
                      </m:r>
                      <m:r>
                        <a:rPr lang="en-NZ" b="1" i="1" smtClean="0">
                          <a:latin typeface="Cambria Math"/>
                        </a:rPr>
                        <m:t>𝒙</m:t>
                      </m:r>
                      <m:r>
                        <a:rPr lang="en-NZ" b="1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NZ" b="1" i="1" smtClean="0">
                          <a:latin typeface="Cambria Math"/>
                          <a:ea typeface="Cambria Math"/>
                        </a:rPr>
                        <m:t>𝜽</m:t>
                      </m:r>
                      <m:r>
                        <a:rPr lang="en-NZ" b="1" i="1" smtClean="0">
                          <a:latin typeface="Cambria Math"/>
                          <a:ea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i="1">
                              <a:latin typeface="Cambria Math"/>
                            </a:rPr>
                            <m:t>𝑖</m:t>
                          </m:r>
                          <m:r>
                            <a:rPr lang="en-NZ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NZ" i="1">
                              <a:latin typeface="Cambria Math"/>
                            </a:rPr>
                            <m:t>𝑛</m:t>
                          </m:r>
                          <m:r>
                            <a:rPr lang="en-NZ" i="1">
                              <a:latin typeface="Cambria Math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NZ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NZ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NZ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NZ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NZ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NZ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b="1" i="1" smtClean="0">
                              <a:latin typeface="Cambria Math"/>
                              <a:ea typeface="Cambria Math"/>
                            </a:rPr>
                            <m:t>𝜽</m:t>
                          </m:r>
                        </m:e>
                        <m:sub>
                          <m:r>
                            <a:rPr lang="en-NZ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NZ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b="1" i="1" smtClean="0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NZ" b="1" i="1" smtClean="0">
                              <a:latin typeface="Cambria Math"/>
                              <a:ea typeface="Cambria Math"/>
                            </a:rPr>
                            <m:t>𝟏</m:t>
                          </m:r>
                        </m:sub>
                      </m:sSub>
                      <m:r>
                        <a:rPr lang="en-NZ" b="1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NZ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b="1" i="1">
                              <a:latin typeface="Cambria Math"/>
                              <a:ea typeface="Cambria Math"/>
                            </a:rPr>
                            <m:t>𝜽</m:t>
                          </m:r>
                        </m:e>
                        <m:sub>
                          <m:r>
                            <a:rPr lang="en-NZ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NZ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b="1" i="1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NZ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b>
                      </m:sSub>
                      <m:r>
                        <a:rPr lang="en-NZ" b="1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NZ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b="1" i="1">
                              <a:latin typeface="Cambria Math"/>
                              <a:ea typeface="Cambria Math"/>
                            </a:rPr>
                            <m:t>𝜽</m:t>
                          </m:r>
                        </m:e>
                        <m:sub>
                          <m:r>
                            <a:rPr lang="en-NZ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NZ" b="1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b="1" i="1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NZ" b="1" i="1" smtClean="0">
                              <a:latin typeface="Cambria Math"/>
                              <a:ea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404" y="3127559"/>
                <a:ext cx="4512261" cy="87055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/>
          <p:cNvCxnSpPr/>
          <p:nvPr/>
        </p:nvCxnSpPr>
        <p:spPr>
          <a:xfrm>
            <a:off x="6979326" y="5172778"/>
            <a:ext cx="0" cy="696459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6477000" y="5311351"/>
                <a:ext cx="415299" cy="400105"/>
              </a:xfrm>
              <a:prstGeom prst="rect">
                <a:avLst/>
              </a:prstGeom>
              <a:noFill/>
            </p:spPr>
            <p:txBody>
              <a:bodyPr wrap="none" lIns="121917" tIns="60958" rIns="121917" bIns="60958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5311351"/>
                <a:ext cx="415299" cy="40010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 Box 1046"/>
          <p:cNvSpPr txBox="1">
            <a:spLocks noChangeArrowheads="1"/>
          </p:cNvSpPr>
          <p:nvPr/>
        </p:nvSpPr>
        <p:spPr bwMode="auto">
          <a:xfrm>
            <a:off x="2072262" y="4944829"/>
            <a:ext cx="108068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400" dirty="0"/>
              <a:t>Hyperbolic tangent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057400" y="5427619"/>
                <a:ext cx="1588512" cy="4497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200" i="1" smtClean="0">
                          <a:latin typeface="Cambria Math"/>
                        </a:rPr>
                        <m:t>𝑎</m:t>
                      </m:r>
                      <m:r>
                        <a:rPr lang="en-NZ" sz="1200" i="1" smtClean="0">
                          <a:latin typeface="Cambria Math"/>
                        </a:rPr>
                        <m:t>=</m:t>
                      </m:r>
                      <m:r>
                        <a:rPr lang="en-NZ" sz="12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NZ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200" i="1"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NZ" sz="12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NZ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2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1200" i="1">
                                  <a:latin typeface="Cambria Math"/>
                                </a:rPr>
                                <m:t>𝑧</m:t>
                              </m:r>
                            </m:sup>
                          </m:sSup>
                          <m:r>
                            <a:rPr lang="en-NZ" sz="1200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NZ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2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12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NZ" sz="1200" i="1">
                                  <a:latin typeface="Cambria Math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NZ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2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1200" i="1">
                                  <a:latin typeface="Cambria Math"/>
                                </a:rPr>
                                <m:t>𝑧</m:t>
                              </m:r>
                            </m:sup>
                          </m:sSup>
                          <m:r>
                            <a:rPr lang="en-NZ" sz="12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NZ" sz="1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20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12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NZ" sz="1200" i="1">
                                  <a:latin typeface="Cambria Math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5427619"/>
                <a:ext cx="1588512" cy="449739"/>
              </a:xfrm>
              <a:prstGeom prst="rect">
                <a:avLst/>
              </a:prstGeom>
              <a:blipFill>
                <a:blip r:embed="rId27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" name="Picture 5"/>
          <p:cNvPicPr>
            <a:picLocks noChangeAspect="1" noChangeArrowheads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8274"/>
          <a:stretch/>
        </p:blipFill>
        <p:spPr bwMode="auto">
          <a:xfrm>
            <a:off x="138166" y="4842529"/>
            <a:ext cx="1919234" cy="1772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56310" y="6562982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310" y="6562982"/>
                <a:ext cx="169084" cy="276999"/>
              </a:xfrm>
              <a:prstGeom prst="rect">
                <a:avLst/>
              </a:prstGeom>
              <a:blipFill>
                <a:blip r:embed="rId29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1009934" y="4083452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34" y="4083452"/>
                <a:ext cx="169084" cy="276999"/>
              </a:xfrm>
              <a:prstGeom prst="rect">
                <a:avLst/>
              </a:prstGeom>
              <a:blipFill>
                <a:blip r:embed="rId30"/>
                <a:stretch>
                  <a:fillRect l="-22222" r="-18519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019695" y="1940951"/>
                <a:ext cx="1690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95" y="1940951"/>
                <a:ext cx="169084" cy="276999"/>
              </a:xfrm>
              <a:prstGeom prst="rect">
                <a:avLst/>
              </a:prstGeom>
              <a:blipFill>
                <a:blip r:embed="rId31"/>
                <a:stretch>
                  <a:fillRect l="-21429" r="-1428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-20406" y="5580321"/>
                <a:ext cx="186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406" y="5580321"/>
                <a:ext cx="186781" cy="276999"/>
              </a:xfrm>
              <a:prstGeom prst="rect">
                <a:avLst/>
              </a:prstGeom>
              <a:blipFill>
                <a:blip r:embed="rId32"/>
                <a:stretch>
                  <a:fillRect l="-20000" r="-1666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17074" y="3049871"/>
                <a:ext cx="186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4" y="3049871"/>
                <a:ext cx="186781" cy="276999"/>
              </a:xfrm>
              <a:prstGeom prst="rect">
                <a:avLst/>
              </a:prstGeom>
              <a:blipFill>
                <a:blip r:embed="rId33"/>
                <a:stretch>
                  <a:fillRect l="-20000" r="-1666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38786" y="823455"/>
                <a:ext cx="186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86" y="823455"/>
                <a:ext cx="186781" cy="276999"/>
              </a:xfrm>
              <a:prstGeom prst="rect">
                <a:avLst/>
              </a:prstGeom>
              <a:blipFill>
                <a:blip r:embed="rId34"/>
                <a:stretch>
                  <a:fillRect l="-19355" r="-12903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511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5" grpId="0" animBg="1"/>
      <p:bldP spid="50" grpId="0"/>
      <p:bldP spid="51" grpId="0"/>
      <p:bldP spid="52" grpId="0"/>
      <p:bldP spid="53" grpId="0"/>
      <p:bldP spid="57" grpId="0"/>
      <p:bldP spid="5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8/88/Logistic-curve.svg/600px-Logistic-curv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270" y="338130"/>
            <a:ext cx="3134330" cy="27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7" y="1190823"/>
            <a:ext cx="1533525" cy="33782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02272" y="4317873"/>
            <a:ext cx="527000" cy="6964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2272" y="3412479"/>
            <a:ext cx="527000" cy="6964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02272" y="2507083"/>
            <a:ext cx="527000" cy="6964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43200" y="3749923"/>
            <a:ext cx="527000" cy="145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72008" y="2855313"/>
            <a:ext cx="1111470" cy="79992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29272" y="3749921"/>
            <a:ext cx="1120550" cy="107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6"/>
          </p:cNvCxnSpPr>
          <p:nvPr/>
        </p:nvCxnSpPr>
        <p:spPr>
          <a:xfrm flipV="1">
            <a:off x="929272" y="3886200"/>
            <a:ext cx="1111470" cy="77990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0" y="3696565"/>
            <a:ext cx="222885" cy="2006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" y="4594031"/>
            <a:ext cx="228600" cy="2006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" y="2776869"/>
            <a:ext cx="228600" cy="200527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787751"/>
              </p:ext>
            </p:extLst>
          </p:nvPr>
        </p:nvGraphicFramePr>
        <p:xfrm>
          <a:off x="4648200" y="3726349"/>
          <a:ext cx="4191000" cy="21512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4652">
                <a:tc>
                  <a:txBody>
                    <a:bodyPr/>
                    <a:lstStyle/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04800" y="381000"/>
            <a:ext cx="555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Simple computations with single units: AND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786563" y="4140200"/>
                <a:ext cx="1430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NZ" b="0" i="1" smtClean="0">
                          <a:latin typeface="Cambria Math"/>
                        </a:rPr>
                        <m:t>(−30)≈0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563" y="4140200"/>
                <a:ext cx="1430969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792598" y="4546600"/>
                <a:ext cx="1430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NZ" b="0" i="1" smtClean="0">
                          <a:latin typeface="Cambria Math"/>
                        </a:rPr>
                        <m:t>(−10)≈0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598" y="4546600"/>
                <a:ext cx="143096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775766" y="4968557"/>
                <a:ext cx="1430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NZ" b="0" i="1" smtClean="0">
                          <a:latin typeface="Cambria Math"/>
                        </a:rPr>
                        <m:t>(−10)≈0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766" y="4968557"/>
                <a:ext cx="1430969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818498" y="5374957"/>
                <a:ext cx="1182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NZ" b="0" i="1" smtClean="0">
                        <a:latin typeface="Cambria Math"/>
                      </a:rPr>
                      <m:t>(10)≈</m:t>
                    </m:r>
                  </m:oMath>
                </a14:m>
                <a:r>
                  <a:rPr lang="en-US" dirty="0" smtClean="0"/>
                  <a:t> 1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498" y="5374957"/>
                <a:ext cx="1182503" cy="369332"/>
              </a:xfrm>
              <a:prstGeom prst="rect">
                <a:avLst/>
              </a:prstGeom>
              <a:blipFill>
                <a:blip r:embed="rId16"/>
                <a:stretch>
                  <a:fillRect t="-10000" r="-3608" b="-2666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93679" y="5461000"/>
                <a:ext cx="2903359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  <a:ea typeface="Cambria Math"/>
                        </a:rPr>
                        <m:t>𝑎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/>
                        </a:rPr>
                        <m:t>𝑔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(−30+20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b="0" i="1" baseline="-25000" smtClean="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+20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b="0" i="1" baseline="-25000" smtClean="0"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79" y="5461000"/>
                <a:ext cx="2903359" cy="362984"/>
              </a:xfrm>
              <a:prstGeom prst="rect">
                <a:avLst/>
              </a:prstGeom>
              <a:blipFill>
                <a:blip r:embed="rId17"/>
                <a:stretch>
                  <a:fillRect b="-16949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833" y="3899408"/>
            <a:ext cx="267462" cy="24079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3849577"/>
            <a:ext cx="274320" cy="240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776970" y="3655235"/>
                <a:ext cx="2394373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  <a:ea typeface="Cambria Math"/>
                        </a:rPr>
                        <m:t>𝑔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b="0" i="1" baseline="-25000" smtClean="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𝐴𝑁𝐷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b="0" i="1" baseline="-2500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970" y="3655235"/>
                <a:ext cx="2394373" cy="362984"/>
              </a:xfrm>
              <a:prstGeom prst="rect">
                <a:avLst/>
              </a:prstGeom>
              <a:blipFill>
                <a:blip r:embed="rId20"/>
                <a:stretch>
                  <a:fillRect b="-16949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 rot="1770051">
                <a:off x="1003463" y="2898253"/>
                <a:ext cx="7952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100" b="0" i="1" baseline="-25000" smtClean="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100" b="0" i="1" smtClean="0">
                          <a:latin typeface="Cambria Math"/>
                          <a:ea typeface="Cambria Math"/>
                        </a:rPr>
                        <m:t>=−30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70051">
                <a:off x="1003463" y="2140989"/>
                <a:ext cx="795218" cy="261610"/>
              </a:xfrm>
              <a:prstGeom prst="rect">
                <a:avLst/>
              </a:prstGeom>
              <a:blipFill rotWithShape="1"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59752" y="3412479"/>
                <a:ext cx="6894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100" b="0" i="1" baseline="-25000" smtClean="0"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NZ" sz="1100" b="0" i="1" smtClean="0">
                          <a:latin typeface="Cambria Math"/>
                          <a:ea typeface="Cambria Math"/>
                        </a:rPr>
                        <m:t>=20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52" y="2559359"/>
                <a:ext cx="689420" cy="261610"/>
              </a:xfrm>
              <a:prstGeom prst="rect">
                <a:avLst/>
              </a:prstGeom>
              <a:blipFill rotWithShape="1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 rot="19660109">
                <a:off x="875635" y="4114501"/>
                <a:ext cx="6894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100" b="0" i="1" baseline="-25000" smtClean="0">
                          <a:latin typeface="Cambria Math"/>
                          <a:ea typeface="Cambria Math"/>
                        </a:rPr>
                        <m:t>3</m:t>
                      </m:r>
                      <m:r>
                        <a:rPr lang="en-NZ" sz="1100" b="0" i="1" smtClean="0">
                          <a:latin typeface="Cambria Math"/>
                          <a:ea typeface="Cambria Math"/>
                        </a:rPr>
                        <m:t>=20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60109">
                <a:off x="862010" y="3053175"/>
                <a:ext cx="716670" cy="261610"/>
              </a:xfrm>
              <a:prstGeom prst="rect">
                <a:avLst/>
              </a:prstGeom>
              <a:blipFill rotWithShape="1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159720" y="1788"/>
                <a:ext cx="691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NZ" b="0" i="1" smtClean="0">
                          <a:latin typeface="Cambria Math"/>
                        </a:rPr>
                        <m:t>(</m:t>
                      </m:r>
                      <m:r>
                        <a:rPr lang="en-NZ" b="0" i="1" smtClean="0">
                          <a:latin typeface="Cambria Math"/>
                        </a:rPr>
                        <m:t>𝑧</m:t>
                      </m:r>
                      <m:r>
                        <a:rPr lang="en-NZ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720" y="1788"/>
                <a:ext cx="691151" cy="369332"/>
              </a:xfrm>
              <a:prstGeom prst="rect">
                <a:avLst/>
              </a:prstGeom>
              <a:blipFill>
                <a:blip r:embed="rId3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2049821" y="3401692"/>
            <a:ext cx="856163" cy="69645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stCxn id="32" idx="0"/>
            <a:endCxn id="32" idx="4"/>
          </p:cNvCxnSpPr>
          <p:nvPr/>
        </p:nvCxnSpPr>
        <p:spPr>
          <a:xfrm>
            <a:off x="2477903" y="3401692"/>
            <a:ext cx="0" cy="696459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396258" y="3578423"/>
                <a:ext cx="5755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NZ" sz="1400" b="0" i="1" smtClean="0">
                          <a:latin typeface="Cambria Math"/>
                        </a:rPr>
                        <m:t>(</m:t>
                      </m:r>
                      <m:r>
                        <a:rPr lang="en-NZ" sz="1400" b="0" i="1" smtClean="0">
                          <a:latin typeface="Cambria Math"/>
                        </a:rPr>
                        <m:t>𝑧</m:t>
                      </m:r>
                      <m:r>
                        <a:rPr lang="en-NZ" sz="1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258" y="3578423"/>
                <a:ext cx="575542" cy="307777"/>
              </a:xfrm>
              <a:prstGeom prst="rect">
                <a:avLst/>
              </a:prstGeom>
              <a:blipFill>
                <a:blip r:embed="rId31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104334" y="3581400"/>
                <a:ext cx="3340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600" b="0" i="1" smtClean="0"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34" y="3581400"/>
                <a:ext cx="334066" cy="33855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04800" y="1687159"/>
                <a:ext cx="147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87159"/>
                <a:ext cx="1472390" cy="276999"/>
              </a:xfrm>
              <a:prstGeom prst="rect">
                <a:avLst/>
              </a:prstGeom>
              <a:blipFill>
                <a:blip r:embed="rId33"/>
                <a:stretch>
                  <a:fillRect l="-2066" r="-826" b="-1555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762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upload.wikimedia.org/wikipedia/commons/thumb/8/88/Logistic-curve.svg/600px-Logistic-curve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270" y="338130"/>
            <a:ext cx="3134330" cy="27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17" y="1190823"/>
            <a:ext cx="1533525" cy="33782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02272" y="4317873"/>
            <a:ext cx="527000" cy="6964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2272" y="3412479"/>
            <a:ext cx="527000" cy="6964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02272" y="2507083"/>
            <a:ext cx="527000" cy="6964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43200" y="3749923"/>
            <a:ext cx="527000" cy="145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929272" y="3749921"/>
            <a:ext cx="1120550" cy="107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6"/>
          </p:cNvCxnSpPr>
          <p:nvPr/>
        </p:nvCxnSpPr>
        <p:spPr>
          <a:xfrm flipV="1">
            <a:off x="929272" y="3886200"/>
            <a:ext cx="1111469" cy="77990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0" y="3696565"/>
            <a:ext cx="222885" cy="2006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" y="4594031"/>
            <a:ext cx="228600" cy="2006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" y="2776869"/>
            <a:ext cx="228600" cy="200527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4648200" y="3726349"/>
          <a:ext cx="4191000" cy="21512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4652">
                <a:tc>
                  <a:txBody>
                    <a:bodyPr/>
                    <a:lstStyle/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700" b="1" i="0" u="none" strike="noStrike" dirty="0" smtClean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04800" y="381000"/>
            <a:ext cx="555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Simple computations with single units: AND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786563" y="4140200"/>
                <a:ext cx="1430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NZ" b="0" i="1" smtClean="0">
                          <a:latin typeface="Cambria Math"/>
                        </a:rPr>
                        <m:t>(−30)≈0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563" y="4140200"/>
                <a:ext cx="1430969" cy="369332"/>
              </a:xfrm>
              <a:prstGeom prst="rect">
                <a:avLst/>
              </a:prstGeom>
              <a:blipFill>
                <a:blip r:embed="rId1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792598" y="4546600"/>
                <a:ext cx="1430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NZ" b="0" i="1" smtClean="0">
                          <a:latin typeface="Cambria Math"/>
                        </a:rPr>
                        <m:t>(−10)≈0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598" y="4546600"/>
                <a:ext cx="1430969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775766" y="4968557"/>
                <a:ext cx="14309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NZ" b="0" i="1" smtClean="0">
                          <a:latin typeface="Cambria Math"/>
                        </a:rPr>
                        <m:t>(−10)≈0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766" y="4968557"/>
                <a:ext cx="1430969" cy="369332"/>
              </a:xfrm>
              <a:prstGeom prst="rect">
                <a:avLst/>
              </a:prstGeom>
              <a:blipFill>
                <a:blip r:embed="rId1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818498" y="5374957"/>
                <a:ext cx="1182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NZ" b="0" i="1" smtClean="0">
                        <a:latin typeface="Cambria Math"/>
                      </a:rPr>
                      <m:t>(10)≈</m:t>
                    </m:r>
                  </m:oMath>
                </a14:m>
                <a:r>
                  <a:rPr lang="en-US" dirty="0" smtClean="0"/>
                  <a:t> 1</a:t>
                </a:r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498" y="5374957"/>
                <a:ext cx="1182503" cy="369332"/>
              </a:xfrm>
              <a:prstGeom prst="rect">
                <a:avLst/>
              </a:prstGeom>
              <a:blipFill>
                <a:blip r:embed="rId16"/>
                <a:stretch>
                  <a:fillRect t="-10000" r="-3608" b="-2666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93679" y="5461000"/>
                <a:ext cx="2903359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  <a:ea typeface="Cambria Math"/>
                        </a:rPr>
                        <m:t>𝑎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/>
                        </a:rPr>
                        <m:t>𝑔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(−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/>
                        </a:rPr>
                        <m:t>1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0+20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b="0" i="1" baseline="-25000" smtClean="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+20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b="0" i="1" baseline="-25000" smtClean="0"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679" y="5461000"/>
                <a:ext cx="2903359" cy="362984"/>
              </a:xfrm>
              <a:prstGeom prst="rect">
                <a:avLst/>
              </a:prstGeom>
              <a:blipFill>
                <a:blip r:embed="rId17"/>
                <a:stretch>
                  <a:fillRect b="-16949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833" y="3899408"/>
            <a:ext cx="267462" cy="24079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80" y="3849577"/>
            <a:ext cx="274320" cy="2407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776970" y="3655235"/>
                <a:ext cx="2222853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  <a:ea typeface="Cambria Math"/>
                        </a:rPr>
                        <m:t>𝑔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/>
                        </a:rPr>
                        <m:t>,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≈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b="0" i="1" baseline="-25000" smtClean="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/>
                        </a:rPr>
                        <m:t>𝑂𝑅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b="0" i="1" baseline="-25000" smtClean="0">
                          <a:latin typeface="Cambria Math"/>
                          <a:ea typeface="Cambria Math"/>
                        </a:rPr>
                        <m:t>2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6970" y="3655235"/>
                <a:ext cx="2222853" cy="362984"/>
              </a:xfrm>
              <a:prstGeom prst="rect">
                <a:avLst/>
              </a:prstGeom>
              <a:blipFill>
                <a:blip r:embed="rId20"/>
                <a:stretch>
                  <a:fillRect b="-16949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 rot="1770051">
                <a:off x="1003463" y="2898253"/>
                <a:ext cx="795218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100" b="0" i="1" baseline="-25000" smtClean="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1100" b="0" i="1" smtClean="0">
                          <a:latin typeface="Cambria Math"/>
                          <a:ea typeface="Cambria Math"/>
                        </a:rPr>
                        <m:t>=−</m:t>
                      </m:r>
                      <m:r>
                        <a:rPr lang="en-NZ" sz="1100" b="0" i="1" smtClean="0">
                          <a:latin typeface="Cambria Math" panose="02040503050406030204" pitchFamily="18" charset="0"/>
                          <a:ea typeface="Cambria Math"/>
                        </a:rPr>
                        <m:t>1</m:t>
                      </m:r>
                      <m:r>
                        <a:rPr lang="en-NZ" sz="1100" b="0" i="1" smtClean="0">
                          <a:latin typeface="Cambria Math"/>
                          <a:ea typeface="Cambria Math"/>
                        </a:rPr>
                        <m:t>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70051">
                <a:off x="1003463" y="2898253"/>
                <a:ext cx="795218" cy="2616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959752" y="3412479"/>
                <a:ext cx="6894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100" b="0" i="1" baseline="-25000" smtClean="0"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NZ" sz="1100" b="0" i="1" smtClean="0">
                          <a:latin typeface="Cambria Math"/>
                          <a:ea typeface="Cambria Math"/>
                        </a:rPr>
                        <m:t>=20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52" y="2559359"/>
                <a:ext cx="689420" cy="261610"/>
              </a:xfrm>
              <a:prstGeom prst="rect">
                <a:avLst/>
              </a:prstGeom>
              <a:blipFill rotWithShape="1"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 rot="19660109">
                <a:off x="875635" y="4114501"/>
                <a:ext cx="6894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sz="1100" b="0" i="1" baseline="-25000" smtClean="0">
                          <a:latin typeface="Cambria Math"/>
                          <a:ea typeface="Cambria Math"/>
                        </a:rPr>
                        <m:t>3</m:t>
                      </m:r>
                      <m:r>
                        <a:rPr lang="en-NZ" sz="1100" b="0" i="1" smtClean="0">
                          <a:latin typeface="Cambria Math"/>
                          <a:ea typeface="Cambria Math"/>
                        </a:rPr>
                        <m:t>=20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60109">
                <a:off x="862010" y="3053175"/>
                <a:ext cx="716670" cy="261610"/>
              </a:xfrm>
              <a:prstGeom prst="rect">
                <a:avLst/>
              </a:prstGeom>
              <a:blipFill rotWithShape="1"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159720" y="1788"/>
                <a:ext cx="6911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NZ" b="0" i="1" smtClean="0">
                          <a:latin typeface="Cambria Math"/>
                        </a:rPr>
                        <m:t>(</m:t>
                      </m:r>
                      <m:r>
                        <a:rPr lang="en-NZ" b="0" i="1" smtClean="0">
                          <a:latin typeface="Cambria Math"/>
                        </a:rPr>
                        <m:t>𝑧</m:t>
                      </m:r>
                      <m:r>
                        <a:rPr lang="en-NZ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720" y="1788"/>
                <a:ext cx="691151" cy="369332"/>
              </a:xfrm>
              <a:prstGeom prst="rect">
                <a:avLst/>
              </a:prstGeom>
              <a:blipFill>
                <a:blip r:embed="rId3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/>
          <p:cNvSpPr/>
          <p:nvPr/>
        </p:nvSpPr>
        <p:spPr>
          <a:xfrm>
            <a:off x="2049821" y="3401692"/>
            <a:ext cx="856163" cy="69645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stCxn id="32" idx="0"/>
            <a:endCxn id="32" idx="4"/>
          </p:cNvCxnSpPr>
          <p:nvPr/>
        </p:nvCxnSpPr>
        <p:spPr>
          <a:xfrm>
            <a:off x="2477903" y="3401692"/>
            <a:ext cx="0" cy="696459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396258" y="3581400"/>
                <a:ext cx="5755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NZ" sz="1400" b="0" i="1" smtClean="0">
                          <a:latin typeface="Cambria Math"/>
                        </a:rPr>
                        <m:t>(</m:t>
                      </m:r>
                      <m:r>
                        <a:rPr lang="en-NZ" sz="1400" b="0" i="1" smtClean="0">
                          <a:latin typeface="Cambria Math"/>
                        </a:rPr>
                        <m:t>𝑧</m:t>
                      </m:r>
                      <m:r>
                        <a:rPr lang="en-NZ" sz="1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258" y="3581400"/>
                <a:ext cx="575542" cy="307777"/>
              </a:xfrm>
              <a:prstGeom prst="rect">
                <a:avLst/>
              </a:prstGeom>
              <a:blipFill>
                <a:blip r:embed="rId31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104334" y="3581400"/>
                <a:ext cx="3340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600" b="0" i="1" smtClean="0">
                          <a:latin typeface="Cambria Math"/>
                        </a:rPr>
                        <m:t>𝑧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334" y="3581400"/>
                <a:ext cx="334066" cy="33855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04800" y="1687159"/>
                <a:ext cx="17360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687159"/>
                <a:ext cx="1736053" cy="276999"/>
              </a:xfrm>
              <a:prstGeom prst="rect">
                <a:avLst/>
              </a:prstGeom>
              <a:blipFill>
                <a:blip r:embed="rId33"/>
                <a:stretch>
                  <a:fillRect l="-1404" r="-702" b="-2666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/>
          <p:cNvCxnSpPr/>
          <p:nvPr/>
        </p:nvCxnSpPr>
        <p:spPr>
          <a:xfrm>
            <a:off x="872008" y="2855313"/>
            <a:ext cx="1111470" cy="79992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10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72" y="70589"/>
            <a:ext cx="8588828" cy="472125"/>
          </a:xfrm>
        </p:spPr>
        <p:txBody>
          <a:bodyPr>
            <a:noAutofit/>
          </a:bodyPr>
          <a:lstStyle/>
          <a:p>
            <a:r>
              <a:rPr lang="en-NZ" sz="3600" dirty="0" smtClean="0"/>
              <a:t>Why are nonlinearities functions  needed?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8422" y="762668"/>
                <a:ext cx="4906736" cy="246197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NZ" sz="2000" dirty="0" smtClean="0"/>
                  <a:t>Without nonlinearities, deep neural networks can’t do anything more than a linear transformation</a:t>
                </a:r>
              </a:p>
              <a:p>
                <a:r>
                  <a:rPr lang="en-NZ" sz="2000" dirty="0" smtClean="0"/>
                  <a:t>Extra layers could just be compiled down into a single linear transform: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NZ" sz="18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NZ" sz="1800" b="0" i="1" baseline="-2500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NZ" sz="18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NZ" sz="1800" b="0" i="1" baseline="-2500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NZ" sz="180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NZ" sz="1800" b="0" i="1" baseline="-2500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NZ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NZ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sz="1800" b="0" i="1" smtClean="0">
                        <a:latin typeface="Cambria Math" panose="02040503050406030204" pitchFamily="18" charset="0"/>
                      </a:rPr>
                      <m:t>𝑊𝑥</m:t>
                    </m:r>
                  </m:oMath>
                </a14:m>
                <a:endParaRPr lang="en-NZ" sz="1800" b="0" dirty="0" smtClean="0"/>
              </a:p>
              <a:p>
                <a:pPr lvl="1"/>
                <a:endParaRPr lang="en-NZ" sz="1800" b="0" dirty="0" smtClean="0"/>
              </a:p>
              <a:p>
                <a:r>
                  <a:rPr lang="en-NZ" sz="2000" dirty="0" smtClean="0"/>
                  <a:t>With </a:t>
                </a:r>
                <a:r>
                  <a:rPr lang="en-NZ" sz="2000" dirty="0"/>
                  <a:t>nonlinearities, deep neural networks </a:t>
                </a:r>
                <a:r>
                  <a:rPr lang="en-NZ" sz="2000" dirty="0" smtClean="0"/>
                  <a:t>can find nonlinear decision boundaries</a:t>
                </a:r>
                <a:endParaRPr lang="en-NZ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8422" y="762668"/>
                <a:ext cx="4906736" cy="2461977"/>
              </a:xfrm>
              <a:blipFill>
                <a:blip r:embed="rId3"/>
                <a:stretch>
                  <a:fillRect l="-994" t="-3218" b="-198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49502"/>
          <a:stretch/>
        </p:blipFill>
        <p:spPr>
          <a:xfrm>
            <a:off x="6283023" y="762668"/>
            <a:ext cx="1873057" cy="16387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1833"/>
          <a:stretch/>
        </p:blipFill>
        <p:spPr>
          <a:xfrm>
            <a:off x="6324600" y="4085120"/>
            <a:ext cx="1789905" cy="16897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288005" y="2483885"/>
                <a:ext cx="18680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NZ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NZ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NZ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NZ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NZ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NZ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NZ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NZ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NZ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NZ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NZ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NZ" sz="1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005" y="2483885"/>
                <a:ext cx="1868075" cy="215444"/>
              </a:xfrm>
              <a:prstGeom prst="rect">
                <a:avLst/>
              </a:prstGeom>
              <a:blipFill>
                <a:blip r:embed="rId5"/>
                <a:stretch>
                  <a:fillRect l="-1629" r="-326" b="-2222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6" y="3657600"/>
            <a:ext cx="5325404" cy="2386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533203" y="5828612"/>
                <a:ext cx="361079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NZ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𝑠𝑜𝑓𝑡𝑚𝑎𝑥</m:t>
                          </m:r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NZ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NZ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NZ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NZ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NZ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NZ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NZ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NZ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NZ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NZ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NZ" sz="1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NZ" sz="1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NZ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NZ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NZ" sz="1400" b="0" i="1" smtClean="0">
                          <a:latin typeface="Cambria Math" panose="02040503050406030204" pitchFamily="18" charset="0"/>
                        </a:rPr>
                        <m:t>))))</m:t>
                      </m:r>
                    </m:oMath>
                  </m:oMathPara>
                </a14:m>
                <a:endParaRPr lang="en-NZ" sz="1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203" y="5828612"/>
                <a:ext cx="3610797" cy="215444"/>
              </a:xfrm>
              <a:prstGeom prst="rect">
                <a:avLst/>
              </a:prstGeom>
              <a:blipFill>
                <a:blip r:embed="rId7"/>
                <a:stretch>
                  <a:fillRect b="-3428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4800" y="6123801"/>
                <a:ext cx="1833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6123801"/>
                <a:ext cx="183320" cy="276999"/>
              </a:xfrm>
              <a:prstGeom prst="rect">
                <a:avLst/>
              </a:prstGeom>
              <a:blipFill>
                <a:blip r:embed="rId8"/>
                <a:stretch>
                  <a:fillRect l="-20000" r="-13333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62000" y="6123801"/>
                <a:ext cx="343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NZ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6123801"/>
                <a:ext cx="343877" cy="276999"/>
              </a:xfrm>
              <a:prstGeom prst="rect">
                <a:avLst/>
              </a:prstGeom>
              <a:blipFill>
                <a:blip r:embed="rId9"/>
                <a:stretch>
                  <a:fillRect l="-16071" r="-5357" b="-1555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851192" y="6123801"/>
                <a:ext cx="3491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NZ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192" y="6123801"/>
                <a:ext cx="349198" cy="276999"/>
              </a:xfrm>
              <a:prstGeom prst="rect">
                <a:avLst/>
              </a:prstGeom>
              <a:blipFill>
                <a:blip r:embed="rId10"/>
                <a:stretch>
                  <a:fillRect l="-17544" r="-5263" b="-1555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006818" y="6126144"/>
                <a:ext cx="34919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NZ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818" y="6126144"/>
                <a:ext cx="349198" cy="276999"/>
              </a:xfrm>
              <a:prstGeom prst="rect">
                <a:avLst/>
              </a:prstGeom>
              <a:blipFill>
                <a:blip r:embed="rId11"/>
                <a:stretch>
                  <a:fillRect l="-15517" r="-5172" b="-1555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20614" y="6128157"/>
                <a:ext cx="22278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NZ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614" y="6128157"/>
                <a:ext cx="222786" cy="276999"/>
              </a:xfrm>
              <a:prstGeom prst="rect">
                <a:avLst/>
              </a:prstGeom>
              <a:blipFill>
                <a:blip r:embed="rId12"/>
                <a:stretch>
                  <a:fillRect l="-37838" r="-45946" b="-1521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685617" y="6078574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617" y="6078574"/>
                <a:ext cx="186718" cy="276999"/>
              </a:xfrm>
              <a:prstGeom prst="rect">
                <a:avLst/>
              </a:prstGeom>
              <a:blipFill>
                <a:blip r:embed="rId13"/>
                <a:stretch>
                  <a:fillRect l="-33333" r="-30000" b="-23913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417058" y="6044056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058" y="6044056"/>
                <a:ext cx="283154" cy="276999"/>
              </a:xfrm>
              <a:prstGeom prst="rect">
                <a:avLst/>
              </a:prstGeom>
              <a:blipFill>
                <a:blip r:embed="rId14"/>
                <a:stretch>
                  <a:fillRect l="-12766" r="-6383" b="-1521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514600" y="6047601"/>
                <a:ext cx="2884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6047601"/>
                <a:ext cx="288477" cy="276999"/>
              </a:xfrm>
              <a:prstGeom prst="rect">
                <a:avLst/>
              </a:prstGeom>
              <a:blipFill>
                <a:blip r:embed="rId15"/>
                <a:stretch>
                  <a:fillRect l="-12766" r="-6383" b="-1521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597723" y="6046875"/>
                <a:ext cx="2884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723" y="6046875"/>
                <a:ext cx="288477" cy="276999"/>
              </a:xfrm>
              <a:prstGeom prst="rect">
                <a:avLst/>
              </a:prstGeom>
              <a:blipFill>
                <a:blip r:embed="rId16"/>
                <a:stretch>
                  <a:fillRect l="-12500" r="-6250" b="-1555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968146" y="6629400"/>
                <a:ext cx="101305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NZ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NZ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2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NZ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NZ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NZ" sz="1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NZ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sz="12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46" y="6629400"/>
                <a:ext cx="1013054" cy="184666"/>
              </a:xfrm>
              <a:prstGeom prst="rect">
                <a:avLst/>
              </a:prstGeom>
              <a:blipFill>
                <a:blip r:embed="rId17"/>
                <a:stretch>
                  <a:fillRect t="-6667" b="-3666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176775" y="6629399"/>
                <a:ext cx="1023625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NZ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NZ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2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NZ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NZ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NZ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NZ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NZ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sz="12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775" y="6629399"/>
                <a:ext cx="1023625" cy="184666"/>
              </a:xfrm>
              <a:prstGeom prst="rect">
                <a:avLst/>
              </a:prstGeom>
              <a:blipFill>
                <a:blip r:embed="rId18"/>
                <a:stretch>
                  <a:fillRect t="-3226" r="-2381" b="-35484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320509" y="6629399"/>
                <a:ext cx="102289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NZ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NZ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2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NZ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NZ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NZ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NZ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NZ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sz="12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509" y="6629399"/>
                <a:ext cx="1022891" cy="184666"/>
              </a:xfrm>
              <a:prstGeom prst="rect">
                <a:avLst/>
              </a:prstGeom>
              <a:blipFill>
                <a:blip r:embed="rId19"/>
                <a:stretch>
                  <a:fillRect t="-3226" r="-2381" b="-35484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392386" y="6629399"/>
                <a:ext cx="153089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20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NZ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2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NZ" sz="1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NZ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NZ" sz="1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NZ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sz="1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386" y="6629399"/>
                <a:ext cx="1530891" cy="184666"/>
              </a:xfrm>
              <a:prstGeom prst="rect">
                <a:avLst/>
              </a:prstGeom>
              <a:blipFill>
                <a:blip r:embed="rId20"/>
                <a:stretch>
                  <a:fillRect t="-3226" b="-35484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151877" y="6123801"/>
            <a:ext cx="28397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600" dirty="0" smtClean="0"/>
              <a:t>Notice that a neural network is just a long chain of functions!</a:t>
            </a:r>
            <a:endParaRPr lang="en-NZ" sz="1600" dirty="0"/>
          </a:p>
        </p:txBody>
      </p:sp>
    </p:spTree>
    <p:extLst>
      <p:ext uri="{BB962C8B-B14F-4D97-AF65-F5344CB8AC3E}">
        <p14:creationId xmlns:p14="http://schemas.microsoft.com/office/powerpoint/2010/main" val="428266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92" y="20870"/>
            <a:ext cx="6148686" cy="1325563"/>
          </a:xfrm>
        </p:spPr>
        <p:txBody>
          <a:bodyPr>
            <a:normAutofit fontScale="90000"/>
          </a:bodyPr>
          <a:lstStyle/>
          <a:p>
            <a:r>
              <a:rPr lang="en-NZ" dirty="0" smtClean="0"/>
              <a:t>Recap about Image classification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054" y="358102"/>
            <a:ext cx="173593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0"/>
          <a:stretch/>
        </p:blipFill>
        <p:spPr bwMode="auto">
          <a:xfrm>
            <a:off x="6238812" y="5167088"/>
            <a:ext cx="2738330" cy="1704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467149" y="1446676"/>
            <a:ext cx="342364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We can flatten this array into a vector of 28x28 = 784 numbers. It doesn't matter how we flatten the array, as long as we're consistent between images. From this perspective, the MNIST images are just a bunch of points in a 784-dimensional vector space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0" y="478236"/>
            <a:ext cx="157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MNIST images 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9" y="5132787"/>
            <a:ext cx="3286265" cy="1721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09" y="1230056"/>
            <a:ext cx="4680383" cy="2419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3869469"/>
            <a:ext cx="536509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Each image in MNIST has a corresponding label, a number between 0 and 9 representing the digit </a:t>
            </a:r>
            <a:r>
              <a:rPr lang="en-US" sz="1400" dirty="0" smtClean="0"/>
              <a:t>in </a:t>
            </a:r>
            <a:r>
              <a:rPr lang="en-US" sz="1400" dirty="0"/>
              <a:t>the </a:t>
            </a:r>
            <a:r>
              <a:rPr lang="en-US" sz="1400" dirty="0" smtClean="0"/>
              <a:t>image. We can code labels </a:t>
            </a:r>
            <a:r>
              <a:rPr lang="en-US" sz="1400" dirty="0"/>
              <a:t>as "one-hot </a:t>
            </a:r>
            <a:r>
              <a:rPr lang="en-US" sz="1400" dirty="0" smtClean="0"/>
              <a:t>vectors“: a </a:t>
            </a:r>
            <a:r>
              <a:rPr lang="en-US" sz="1400" dirty="0"/>
              <a:t>vector which is 0 in most dimensions, and 1 in a single dimension. In this case, the nth digit will be represented as a vector which is 1 in the nth dimension. For example, 3 would be [0,0,0,1,0,0,0,0,0,0]. </a:t>
            </a:r>
          </a:p>
        </p:txBody>
      </p:sp>
      <p:pic>
        <p:nvPicPr>
          <p:cNvPr id="4098" name="Picture 2" descr="Image result for array flatteni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7" t="10109"/>
          <a:stretch/>
        </p:blipFill>
        <p:spPr bwMode="auto">
          <a:xfrm>
            <a:off x="5839054" y="3569999"/>
            <a:ext cx="2658056" cy="1562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8209" y="6382831"/>
                <a:ext cx="28828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45" y="6382830"/>
                <a:ext cx="28828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228678" y="6382830"/>
                <a:ext cx="3213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904" y="6382829"/>
                <a:ext cx="32137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53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Flattening an RGB image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05000"/>
            <a:ext cx="8291796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1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124661"/>
            <a:ext cx="8229600" cy="561140"/>
          </a:xfrm>
        </p:spPr>
        <p:txBody>
          <a:bodyPr>
            <a:normAutofit fontScale="90000"/>
          </a:bodyPr>
          <a:lstStyle/>
          <a:p>
            <a:r>
              <a:rPr lang="en-NZ" dirty="0" smtClean="0"/>
              <a:t>The </a:t>
            </a:r>
            <a:r>
              <a:rPr lang="en-NZ" dirty="0" err="1" smtClean="0"/>
              <a:t>softmax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685800"/>
            <a:ext cx="9144000" cy="1066799"/>
          </a:xfrm>
        </p:spPr>
        <p:txBody>
          <a:bodyPr>
            <a:noAutofit/>
          </a:bodyPr>
          <a:lstStyle/>
          <a:p>
            <a:r>
              <a:rPr lang="en-US" sz="1400" dirty="0" err="1" smtClean="0"/>
              <a:t>Softmax</a:t>
            </a:r>
            <a:r>
              <a:rPr lang="en-US" sz="1400" dirty="0" smtClean="0"/>
              <a:t> is a special activation function for the last layer of an artificial neural network</a:t>
            </a:r>
          </a:p>
          <a:p>
            <a:r>
              <a:rPr lang="en-US" sz="1400" dirty="0" err="1" smtClean="0"/>
              <a:t>Softmax</a:t>
            </a:r>
            <a:r>
              <a:rPr lang="en-US" sz="1400" dirty="0" smtClean="0"/>
              <a:t> </a:t>
            </a:r>
            <a:r>
              <a:rPr lang="en-US" sz="1400" dirty="0"/>
              <a:t>is a generalization (up to as many classes as the task specifies) of sigmoid</a:t>
            </a:r>
            <a:r>
              <a:rPr lang="en-US" sz="1400" dirty="0" smtClean="0"/>
              <a:t>.</a:t>
            </a:r>
          </a:p>
          <a:p>
            <a:r>
              <a:rPr lang="en-US" sz="1400" dirty="0"/>
              <a:t>The sigmoid function is a special case of the </a:t>
            </a:r>
            <a:r>
              <a:rPr lang="en-US" sz="1400" dirty="0" err="1"/>
              <a:t>softmax</a:t>
            </a:r>
            <a:r>
              <a:rPr lang="en-US" sz="1400" dirty="0"/>
              <a:t> where the number of class equals to 2. </a:t>
            </a:r>
          </a:p>
          <a:p>
            <a:r>
              <a:rPr lang="en-US" sz="1400" dirty="0" smtClean="0"/>
              <a:t>The </a:t>
            </a:r>
            <a:r>
              <a:rPr lang="en-US" sz="1400" dirty="0" err="1" smtClean="0"/>
              <a:t>softmax</a:t>
            </a:r>
            <a:r>
              <a:rPr lang="en-US" sz="1400" dirty="0" smtClean="0"/>
              <a:t>  is used in the last layer of a neural network to output an n size vector with the probabilities of class membership</a:t>
            </a:r>
          </a:p>
          <a:p>
            <a:r>
              <a:rPr lang="en-US" sz="1400" dirty="0" smtClean="0"/>
              <a:t>It transforms logits/scores/z from an infinite range into probabilities of class membership</a:t>
            </a:r>
          </a:p>
          <a:p>
            <a:r>
              <a:rPr lang="en-NZ" sz="1400" dirty="0" err="1"/>
              <a:t>Softmax</a:t>
            </a:r>
            <a:r>
              <a:rPr lang="en-NZ" sz="1400" dirty="0"/>
              <a:t> has 2 steps</a:t>
            </a:r>
            <a:r>
              <a:rPr lang="en-NZ" sz="1400" dirty="0" smtClean="0"/>
              <a:t>:</a:t>
            </a:r>
          </a:p>
          <a:p>
            <a:pPr lvl="1">
              <a:buFont typeface="+mj-lt"/>
              <a:buAutoNum type="arabicPeriod"/>
            </a:pPr>
            <a:r>
              <a:rPr lang="en-NZ" sz="1400" dirty="0" smtClean="0"/>
              <a:t>Add </a:t>
            </a:r>
            <a:r>
              <a:rPr lang="en-NZ" sz="1400" dirty="0"/>
              <a:t>up the evidence of our input being in certain </a:t>
            </a:r>
            <a:r>
              <a:rPr lang="en-NZ" sz="1400" dirty="0" smtClean="0"/>
              <a:t>classes</a:t>
            </a:r>
          </a:p>
          <a:p>
            <a:pPr lvl="1">
              <a:buFont typeface="+mj-lt"/>
              <a:buAutoNum type="arabicPeriod"/>
            </a:pPr>
            <a:r>
              <a:rPr lang="en-NZ" sz="1400" dirty="0" smtClean="0"/>
              <a:t>Convert </a:t>
            </a:r>
            <a:r>
              <a:rPr lang="en-NZ" sz="1400" dirty="0"/>
              <a:t>that evidence into probabilities</a:t>
            </a:r>
            <a:endParaRPr lang="en-US" sz="1400" dirty="0"/>
          </a:p>
          <a:p>
            <a:pPr lvl="1"/>
            <a:endParaRPr lang="en-US" dirty="0"/>
          </a:p>
          <a:p>
            <a:endParaRPr lang="en-US" sz="1400" dirty="0" smtClean="0"/>
          </a:p>
          <a:p>
            <a:endParaRPr lang="en-NZ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30310" y="3733799"/>
                <a:ext cx="1406539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=0|</m:t>
                      </m:r>
                      <m:sSup>
                        <m:sSupPr>
                          <m:ctrlPr>
                            <a:rPr lang="en-NZ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NZ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310" y="3733799"/>
                <a:ext cx="1406539" cy="288477"/>
              </a:xfrm>
              <a:prstGeom prst="rect">
                <a:avLst/>
              </a:prstGeom>
              <a:blipFill>
                <a:blip r:embed="rId3"/>
                <a:stretch>
                  <a:fillRect l="-3913" t="-6250" r="-6087" b="-3125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15151" y="4343399"/>
                <a:ext cx="1406539" cy="288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=1|</m:t>
                      </m:r>
                      <m:sSup>
                        <m:sSupPr>
                          <m:ctrlPr>
                            <a:rPr lang="en-NZ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NZ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151" y="4343399"/>
                <a:ext cx="1406539" cy="288477"/>
              </a:xfrm>
              <a:prstGeom prst="rect">
                <a:avLst/>
              </a:prstGeom>
              <a:blipFill>
                <a:blip r:embed="rId4"/>
                <a:stretch>
                  <a:fillRect l="-3463" t="-6250" r="-5628" b="-3125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74180"/>
            <a:ext cx="1472600" cy="1327158"/>
          </a:xfrm>
          <a:prstGeom prst="rect">
            <a:avLst/>
          </a:prstGeom>
        </p:spPr>
      </p:pic>
      <p:pic>
        <p:nvPicPr>
          <p:cNvPr id="14" name="Picture 2" descr="machine learning - Derivative of Softmax with respect to ...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" t="15877" r="2970" b="4988"/>
          <a:stretch/>
        </p:blipFill>
        <p:spPr bwMode="auto">
          <a:xfrm>
            <a:off x="553142" y="2971800"/>
            <a:ext cx="7976755" cy="365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505200" y="6367770"/>
            <a:ext cx="1763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200" b="1" dirty="0" smtClean="0">
                <a:solidFill>
                  <a:srgbClr val="7030A0"/>
                </a:solidFill>
              </a:rPr>
              <a:t>z/Evidence/scores/logits</a:t>
            </a:r>
          </a:p>
          <a:p>
            <a:pPr algn="ctr"/>
            <a:r>
              <a:rPr lang="en-NZ" sz="1600" b="1" dirty="0" smtClean="0">
                <a:solidFill>
                  <a:srgbClr val="7030A0"/>
                </a:solidFill>
              </a:rPr>
              <a:t>z=</a:t>
            </a:r>
            <a:r>
              <a:rPr lang="en-NZ" sz="1600" b="1" dirty="0" err="1" smtClean="0">
                <a:solidFill>
                  <a:srgbClr val="7030A0"/>
                </a:solidFill>
              </a:rPr>
              <a:t>W</a:t>
            </a:r>
            <a:r>
              <a:rPr lang="en-NZ" sz="1600" b="1" baseline="-25000" dirty="0" err="1" smtClean="0">
                <a:solidFill>
                  <a:srgbClr val="7030A0"/>
                </a:solidFill>
              </a:rPr>
              <a:t>i</a:t>
            </a:r>
            <a:r>
              <a:rPr lang="en-NZ" sz="1600" b="1" dirty="0" err="1" smtClean="0">
                <a:solidFill>
                  <a:srgbClr val="7030A0"/>
                </a:solidFill>
              </a:rPr>
              <a:t>x</a:t>
            </a:r>
            <a:endParaRPr lang="en-US" sz="1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20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62246" y="510785"/>
                <a:ext cx="7848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The labels in our training data </a:t>
                </a:r>
                <a14:m>
                  <m:oMath xmlns:m="http://schemas.openxmlformats.org/officeDocument/2006/math">
                    <m:r>
                      <a:rPr lang="en-NZ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NZ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 smtClean="0"/>
                  <a:t>and the output predictions of our model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NZ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46" y="510785"/>
                <a:ext cx="7848600" cy="369332"/>
              </a:xfrm>
              <a:prstGeom prst="rect">
                <a:avLst/>
              </a:prstGeom>
              <a:blipFill>
                <a:blip r:embed="rId2"/>
                <a:stretch>
                  <a:fillRect l="-621" t="-10000" b="-2666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2776218" y="1901710"/>
            <a:ext cx="3091182" cy="1547403"/>
            <a:chOff x="1905000" y="2190750"/>
            <a:chExt cx="3483917" cy="1744001"/>
          </a:xfrm>
        </p:grpSpPr>
        <p:sp>
          <p:nvSpPr>
            <p:cNvPr id="4" name="Oval 3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Oval 4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Oval 5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Oval 7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0" name="Straight Arrow Connector 9"/>
            <p:cNvCxnSpPr>
              <a:stCxn id="6" idx="6"/>
              <a:endCxn id="7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7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4" idx="6"/>
              <a:endCxn id="7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4" name="Straight Arrow Connector 13"/>
            <p:cNvCxnSpPr>
              <a:stCxn id="6" idx="6"/>
              <a:endCxn id="13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5" idx="6"/>
              <a:endCxn id="13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4" idx="6"/>
              <a:endCxn id="13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8" name="Straight Arrow Connector 17"/>
            <p:cNvCxnSpPr>
              <a:stCxn id="6" idx="6"/>
              <a:endCxn id="17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6"/>
              <a:endCxn id="17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4" idx="6"/>
              <a:endCxn id="17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2" name="Straight Arrow Connector 21"/>
            <p:cNvCxnSpPr>
              <a:stCxn id="6" idx="6"/>
              <a:endCxn id="21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5" idx="6"/>
              <a:endCxn id="21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4" idx="6"/>
              <a:endCxn id="21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6" name="Straight Arrow Connector 25"/>
            <p:cNvCxnSpPr>
              <a:stCxn id="6" idx="6"/>
              <a:endCxn id="25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5" idx="6"/>
              <a:endCxn id="25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4" idx="6"/>
              <a:endCxn id="25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0" name="Straight Arrow Connector 29"/>
            <p:cNvCxnSpPr>
              <a:stCxn id="7" idx="6"/>
              <a:endCxn id="29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3" idx="6"/>
              <a:endCxn id="29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7" idx="6"/>
              <a:endCxn id="29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21" idx="6"/>
              <a:endCxn id="29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5" idx="6"/>
              <a:endCxn id="29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6" name="Straight Arrow Connector 35"/>
            <p:cNvCxnSpPr>
              <a:endCxn id="35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7" idx="6"/>
              <a:endCxn id="35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35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35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7" idx="6"/>
              <a:endCxn id="35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2" name="Straight Arrow Connector 41"/>
            <p:cNvCxnSpPr>
              <a:endCxn id="41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endCxn id="41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endCxn id="41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13" idx="6"/>
              <a:endCxn id="41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7" idx="6"/>
              <a:endCxn id="41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8" name="Straight Arrow Connector 47"/>
            <p:cNvCxnSpPr>
              <a:stCxn id="21" idx="6"/>
              <a:endCxn id="47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endCxn id="47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17" idx="6"/>
              <a:endCxn id="47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13" idx="6"/>
              <a:endCxn id="47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7" idx="6"/>
              <a:endCxn id="47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54" name="Straight Arrow Connector 53"/>
            <p:cNvCxnSpPr>
              <a:endCxn id="53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21" idx="6"/>
              <a:endCxn id="53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17" idx="6"/>
              <a:endCxn id="53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13" idx="6"/>
              <a:endCxn id="53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7" idx="6"/>
              <a:endCxn id="53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29" idx="6"/>
              <a:endCxn id="8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35" idx="6"/>
              <a:endCxn id="8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41" idx="6"/>
              <a:endCxn id="8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47" idx="6"/>
              <a:endCxn id="8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3" idx="6"/>
              <a:endCxn id="8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5" name="Straight Arrow Connector 64"/>
            <p:cNvCxnSpPr>
              <a:endCxn id="64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endCxn id="64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endCxn id="64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endCxn id="64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29" idx="6"/>
              <a:endCxn id="64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71" name="Straight Arrow Connector 70"/>
            <p:cNvCxnSpPr>
              <a:endCxn id="70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endCxn id="70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endCxn id="70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35" idx="6"/>
              <a:endCxn id="70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29" idx="6"/>
              <a:endCxn id="70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75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77" name="Straight Arrow Connector 76"/>
            <p:cNvCxnSpPr>
              <a:endCxn id="76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76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41" idx="6"/>
              <a:endCxn id="76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35" idx="6"/>
              <a:endCxn id="76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29" idx="6"/>
              <a:endCxn id="76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extBox 85"/>
          <p:cNvSpPr txBox="1"/>
          <p:nvPr/>
        </p:nvSpPr>
        <p:spPr>
          <a:xfrm>
            <a:off x="1653153" y="6224608"/>
            <a:ext cx="6580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dog</a:t>
            </a:r>
          </a:p>
        </p:txBody>
      </p:sp>
      <p:pic>
        <p:nvPicPr>
          <p:cNvPr id="87" name="Picture 4" descr="http://moderndogmagazine.com/sites/default/files/images/uploads/CanineBodyLanguage-1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109"/>
          <a:stretch/>
        </p:blipFill>
        <p:spPr bwMode="auto">
          <a:xfrm>
            <a:off x="1600202" y="5606192"/>
            <a:ext cx="657775" cy="52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6" descr="http://www.saveourcatsandkittens.com/images/home-ca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472" y="5639485"/>
            <a:ext cx="86636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http://pngimg.com/upload/horse_PNG255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13470" y="5588810"/>
            <a:ext cx="762047" cy="61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4" descr="http://media.salon.com/2012/11/shutterstock_57341071-458x307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7"/>
          <a:stretch/>
        </p:blipFill>
        <p:spPr bwMode="auto">
          <a:xfrm>
            <a:off x="8266767" y="5601156"/>
            <a:ext cx="572435" cy="50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838199" y="4491662"/>
                <a:ext cx="1930180" cy="857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h𝑊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)≈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491662"/>
                <a:ext cx="1930180" cy="857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6865357" y="1545763"/>
                <a:ext cx="1676400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NZ" sz="135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NZ" sz="1350" b="0" i="1" smtClean="0">
                              <a:latin typeface="Cambria Math" panose="02040503050406030204" pitchFamily="18" charset="0"/>
                              <a:ea typeface="Cambria Math"/>
                            </a:rPr>
                            <m:t>𝑦</m:t>
                          </m:r>
                        </m:e>
                      </m:acc>
                      <m:r>
                        <a:rPr lang="en-NZ" sz="135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1350" b="0" i="1" smtClean="0">
                          <a:latin typeface="Cambria Math" panose="02040503050406030204" pitchFamily="18" charset="0"/>
                          <a:ea typeface="Cambria Math"/>
                        </a:rPr>
                        <m:t>𝑔</m:t>
                      </m:r>
                      <m:r>
                        <a:rPr lang="en-NZ" sz="1350" b="0" i="1" smtClean="0">
                          <a:latin typeface="Cambria Math" panose="02040503050406030204" pitchFamily="18" charset="0"/>
                          <a:ea typeface="Cambria Math"/>
                        </a:rPr>
                        <m:t>(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𝑊</m:t>
                      </m:r>
                      <m:d>
                        <m:dPr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d>
                      <m:r>
                        <a:rPr lang="en-NZ" sz="1350" b="0" i="1" smtClean="0"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ℝ</m:t>
                      </m:r>
                      <m:r>
                        <a:rPr lang="en-NZ" sz="1350" i="1" baseline="30000">
                          <a:latin typeface="Cambria Math"/>
                          <a:ea typeface="Cambria Math"/>
                        </a:rPr>
                        <m:t>4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357" y="1545763"/>
                <a:ext cx="1676400" cy="300082"/>
              </a:xfrm>
              <a:prstGeom prst="rect">
                <a:avLst/>
              </a:prstGeom>
              <a:blipFill>
                <a:blip r:embed="rId8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572216" y="1540838"/>
                <a:ext cx="322268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NZ" sz="135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NZ" sz="135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216" y="1540838"/>
                <a:ext cx="322268" cy="300082"/>
              </a:xfrm>
              <a:prstGeom prst="rect">
                <a:avLst/>
              </a:prstGeom>
              <a:blipFill>
                <a:blip r:embed="rId9"/>
                <a:stretch>
                  <a:fillRect r="-566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2946620" y="4483834"/>
                <a:ext cx="1930180" cy="857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h𝑊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)≈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620" y="4483834"/>
                <a:ext cx="1930180" cy="8577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5257799" y="4483834"/>
                <a:ext cx="1930180" cy="857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h𝑊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)≈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99" y="4483834"/>
                <a:ext cx="1930180" cy="8577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/>
              <p:cNvSpPr txBox="1"/>
              <p:nvPr/>
            </p:nvSpPr>
            <p:spPr>
              <a:xfrm>
                <a:off x="7366220" y="4476006"/>
                <a:ext cx="1930180" cy="857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h𝑊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)≈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NZ" sz="1350" i="1">
                                          <a:latin typeface="Cambria Math"/>
                                          <a:ea typeface="Cambria Math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6" name="TextBox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220" y="4476006"/>
                <a:ext cx="1930180" cy="8577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/>
          <p:cNvSpPr txBox="1"/>
          <p:nvPr/>
        </p:nvSpPr>
        <p:spPr>
          <a:xfrm>
            <a:off x="3759321" y="6224608"/>
            <a:ext cx="6580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cat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132552" y="6230035"/>
            <a:ext cx="8016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horse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152158" y="6205927"/>
            <a:ext cx="9156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mouse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2756216" y="1693238"/>
                <a:ext cx="319768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216" y="1693238"/>
                <a:ext cx="319768" cy="30008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-13191" y="2084059"/>
                <a:ext cx="1720727" cy="774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𝑋</m:t>
                      </m:r>
                      <m:r>
                        <a:rPr lang="en-NZ" sz="135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NZ" sz="1350" i="1" baseline="-25000">
                                    <a:latin typeface="Cambria Math"/>
                                  </a:rPr>
                                  <m:t>11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NZ" sz="1350" i="1" baseline="-25000">
                                    <a:latin typeface="Cambria Math"/>
                                  </a:rPr>
                                  <m:t>21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NZ" sz="1350" i="1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NZ" sz="1350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NZ" sz="1350" i="1" baseline="-25000">
                                        <a:latin typeface="Cambria Math"/>
                                      </a:rPr>
                                      <m:t>𝑟</m:t>
                                    </m:r>
                                    <m:r>
                                      <a:rPr lang="en-NZ" sz="1350" i="1" baseline="-25000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NZ" sz="1350" i="1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NZ" sz="1350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NZ" sz="1350" i="1" baseline="-25000">
                                        <a:latin typeface="Cambria Math"/>
                                      </a:rPr>
                                      <m:t>12</m:t>
                                    </m:r>
                                  </m:e>
                                  <m:e>
                                    <m:r>
                                      <a:rPr lang="en-NZ" sz="1350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NZ" sz="1350" i="1" baseline="-25000">
                                        <a:latin typeface="Cambria Math"/>
                                      </a:rPr>
                                      <m:t>22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NZ" sz="1350" i="1" baseline="-25000">
                                    <a:latin typeface="Cambria Math"/>
                                  </a:rPr>
                                  <m:t>𝑟</m:t>
                                </m:r>
                                <m:r>
                                  <a:rPr lang="en-NZ" sz="1350" i="1" baseline="-25000"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  <m:r>
                            <a:rPr lang="en-NZ" sz="1350" i="1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NZ" sz="1350" i="1">
                                        <a:latin typeface="Cambria Math"/>
                                      </a:rPr>
                                      <m:t>…</m:t>
                                    </m:r>
                                  </m:e>
                                  <m:e>
                                    <m:r>
                                      <a:rPr lang="en-NZ" sz="1350" i="1">
                                        <a:latin typeface="Cambria Math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/>
                                  </a:rPr>
                                  <m:t>…</m:t>
                                </m:r>
                              </m:e>
                            </m:mr>
                          </m:m>
                          <m:r>
                            <a:rPr lang="en-NZ" sz="1350" i="1">
                              <a:latin typeface="Cambria Math"/>
                            </a:rPr>
                            <m:t>  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NZ" sz="1350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NZ" sz="1350" i="1" baseline="-25000">
                                        <a:latin typeface="Cambria Math"/>
                                      </a:rPr>
                                      <m:t>1</m:t>
                                    </m:r>
                                    <m:r>
                                      <a:rPr lang="en-NZ" sz="1350" i="1" baseline="-25000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  <m:e>
                                    <m:r>
                                      <a:rPr lang="en-NZ" sz="1350" i="1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NZ" sz="1350" i="1" baseline="-25000">
                                        <a:latin typeface="Cambria Math"/>
                                      </a:rPr>
                                      <m:t>2</m:t>
                                    </m:r>
                                    <m:r>
                                      <a:rPr lang="en-NZ" sz="1350" i="1" baseline="-25000">
                                        <a:latin typeface="Cambria Math"/>
                                      </a:rPr>
                                      <m:t>𝑐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i="1">
                                    <a:latin typeface="Cambria Math"/>
                                  </a:rPr>
                                  <m:t>𝑥</m:t>
                                </m:r>
                                <m:r>
                                  <a:rPr lang="en-NZ" sz="1350" i="1" baseline="-25000">
                                    <a:latin typeface="Cambria Math"/>
                                  </a:rPr>
                                  <m:t>𝑟𝑐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191" y="2084059"/>
                <a:ext cx="1720727" cy="77418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1668112" y="2101450"/>
                <a:ext cx="893000" cy="8577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sz="135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sz="135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NZ" sz="1350" i="1" baseline="-25000"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sz="135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NZ" sz="1350" b="0" i="1" baseline="-2500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NZ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NZ" sz="1350" i="1">
                                        <a:latin typeface="Cambria Math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NZ" sz="135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en-NZ" sz="1350" b="0" i="1" baseline="-2500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a:rPr lang="en-NZ" sz="1350" i="1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112" y="2101450"/>
                <a:ext cx="893000" cy="85773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Left Brace 81"/>
          <p:cNvSpPr/>
          <p:nvPr/>
        </p:nvSpPr>
        <p:spPr>
          <a:xfrm>
            <a:off x="838199" y="4343400"/>
            <a:ext cx="228601" cy="11430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3" name="TextBox 82"/>
          <p:cNvSpPr txBox="1"/>
          <p:nvPr/>
        </p:nvSpPr>
        <p:spPr>
          <a:xfrm>
            <a:off x="60628" y="4343400"/>
            <a:ext cx="1066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Labels in training data: ground truth</a:t>
            </a:r>
            <a:endParaRPr lang="en-NZ" sz="1400" dirty="0"/>
          </a:p>
        </p:txBody>
      </p:sp>
      <p:sp>
        <p:nvSpPr>
          <p:cNvPr id="102" name="TextBox 101"/>
          <p:cNvSpPr txBox="1"/>
          <p:nvPr/>
        </p:nvSpPr>
        <p:spPr>
          <a:xfrm>
            <a:off x="6221335" y="2345380"/>
            <a:ext cx="12880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Example Output prediction of the network</a:t>
            </a:r>
            <a:endParaRPr lang="en-NZ" sz="1400" dirty="0"/>
          </a:p>
        </p:txBody>
      </p:sp>
      <p:sp>
        <p:nvSpPr>
          <p:cNvPr id="103" name="Left Brace 102"/>
          <p:cNvSpPr/>
          <p:nvPr/>
        </p:nvSpPr>
        <p:spPr>
          <a:xfrm>
            <a:off x="7395077" y="2194912"/>
            <a:ext cx="228601" cy="11430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/>
              <p:cNvSpPr/>
              <p:nvPr/>
            </p:nvSpPr>
            <p:spPr>
              <a:xfrm>
                <a:off x="7557138" y="2213738"/>
                <a:ext cx="736677" cy="1112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NZ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NZ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NZ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NZ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NZ" i="1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  <m:r>
                                  <a:rPr lang="en-NZ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  <m:t>.1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NZ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NZ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0</m:t>
                                      </m:r>
                                      <m:r>
                                        <a:rPr lang="en-NZ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.2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NZ" i="1">
                                          <a:latin typeface="Cambria Math"/>
                                          <a:ea typeface="Cambria Math"/>
                                        </a:rPr>
                                        <m:t>0</m:t>
                                      </m:r>
                                      <m:r>
                                        <a:rPr lang="en-NZ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  <m:t>.1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84" name="Rectangle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138" y="2213738"/>
                <a:ext cx="736677" cy="111280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17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3400" y="1194027"/>
            <a:ext cx="8077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000" dirty="0" smtClean="0"/>
              <a:t>Image recognition is a typical nonlinear classification problem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NZ" sz="2000" dirty="0" smtClean="0"/>
              <a:t>It seems trivial for humans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NZ" sz="2000" dirty="0" smtClean="0"/>
              <a:t>Traditional machine learning algorithms used to struggled with it and other types of perceptual problems (speech, etc.)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NZ" sz="2000" dirty="0" smtClean="0"/>
              <a:t>Logistic </a:t>
            </a:r>
            <a:r>
              <a:rPr lang="en-NZ" sz="2000" dirty="0"/>
              <a:t>regression </a:t>
            </a:r>
            <a:r>
              <a:rPr lang="en-NZ" sz="2000" dirty="0" smtClean="0"/>
              <a:t>and many other machine learning algorithms can theoretically find complex nonlinear boundaries but they quickly become </a:t>
            </a:r>
            <a:r>
              <a:rPr lang="en-NZ" sz="2000" dirty="0"/>
              <a:t>computationally </a:t>
            </a:r>
            <a:r>
              <a:rPr lang="en-NZ" sz="2000" dirty="0" err="1" smtClean="0"/>
              <a:t>untractable</a:t>
            </a:r>
            <a:r>
              <a:rPr lang="en-NZ" sz="2000" dirty="0" smtClean="0"/>
              <a:t> in </a:t>
            </a:r>
            <a:r>
              <a:rPr lang="en-NZ" sz="2000" dirty="0"/>
              <a:t>high dimensional spaces for nonlinear classification problems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" y="279401"/>
            <a:ext cx="861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Machine Vision – how hard can it be? </a:t>
            </a:r>
            <a:endParaRPr lang="en-US" sz="2400" b="1" dirty="0"/>
          </a:p>
        </p:txBody>
      </p:sp>
      <p:pic>
        <p:nvPicPr>
          <p:cNvPr id="1026" name="Picture 2" descr="http://moderndogmagazine.com/sites/default/files/images/uploads/CanineBodyLanguage-1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0"/>
          <a:stretch/>
        </p:blipFill>
        <p:spPr bwMode="auto">
          <a:xfrm>
            <a:off x="152401" y="4137481"/>
            <a:ext cx="1391151" cy="1348919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6528" y="6273801"/>
            <a:ext cx="115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dirty="0" smtClean="0"/>
              <a:t>What we see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3657601" y="6172201"/>
            <a:ext cx="1672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dirty="0" smtClean="0"/>
              <a:t>What the machine learning algorithm sees</a:t>
            </a:r>
            <a:endParaRPr lang="en-US" sz="12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1" y="4038601"/>
            <a:ext cx="2402245" cy="1975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" t="15078" r="10917" b="8275"/>
          <a:stretch/>
        </p:blipFill>
        <p:spPr bwMode="auto">
          <a:xfrm>
            <a:off x="3202260" y="4038601"/>
            <a:ext cx="2648415" cy="990599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162800" y="6329403"/>
            <a:ext cx="17788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50" dirty="0" smtClean="0"/>
              <a:t>What the machine learning algorithm tries to do</a:t>
            </a:r>
            <a:endParaRPr lang="en-US" sz="1050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3" r="15535"/>
          <a:stretch/>
        </p:blipFill>
        <p:spPr bwMode="auto">
          <a:xfrm>
            <a:off x="1704278" y="4038601"/>
            <a:ext cx="1115122" cy="152399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73" b="15087"/>
          <a:stretch/>
        </p:blipFill>
        <p:spPr bwMode="auto">
          <a:xfrm>
            <a:off x="3507060" y="4750303"/>
            <a:ext cx="2436541" cy="1117097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568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87142"/>
                <a:ext cx="7886700" cy="215125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NZ" dirty="0" smtClean="0"/>
                  <a:t>We can now measure of how well our model is doing by comparing 2 vectors: </a:t>
                </a:r>
              </a:p>
              <a:p>
                <a:pPr lvl="1"/>
                <a:r>
                  <a:rPr lang="en-NZ" dirty="0" smtClean="0"/>
                  <a:t>one coming out of the classifier and containing the probabilities of each class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NZ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NZ" dirty="0" smtClean="0"/>
              </a:p>
              <a:p>
                <a:pPr lvl="1"/>
                <a:r>
                  <a:rPr lang="en-NZ" dirty="0" smtClean="0"/>
                  <a:t>The one hot encoded vector that corresponds to your labels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/>
                      </a:rPr>
                      <m:t>𝑦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87142"/>
                <a:ext cx="7886700" cy="2151259"/>
              </a:xfrm>
              <a:blipFill>
                <a:blip r:embed="rId2"/>
                <a:stretch>
                  <a:fillRect l="-1314" t="-5949" r="-2241" b="-2833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352800"/>
            <a:ext cx="3753194" cy="2800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77030" y="2899740"/>
                <a:ext cx="1075615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NZ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NZ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NZ" sz="2000" b="0" i="1" baseline="-25000" smtClean="0">
                          <a:latin typeface="Cambria Math" panose="02040503050406030204" pitchFamily="18" charset="0"/>
                        </a:rPr>
                        <m:t>𝑝𝑟𝑒𝑑𝑖𝑐𝑡𝑖𝑜𝑛𝑠</m:t>
                      </m:r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030" y="2899740"/>
                <a:ext cx="1075615" cy="300660"/>
              </a:xfrm>
              <a:prstGeom prst="rect">
                <a:avLst/>
              </a:prstGeom>
              <a:blipFill>
                <a:blip r:embed="rId4"/>
                <a:stretch>
                  <a:fillRect l="-6250" t="-22449" r="-5682" b="-3877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149166" y="2895600"/>
                <a:ext cx="187103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baseline="-25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9166" y="2895600"/>
                <a:ext cx="187103" cy="300660"/>
              </a:xfrm>
              <a:prstGeom prst="rect">
                <a:avLst/>
              </a:prstGeom>
              <a:blipFill>
                <a:blip r:embed="rId5"/>
                <a:stretch>
                  <a:fillRect l="-40000" r="-40000" b="-3061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04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2902"/>
            <a:ext cx="5260522" cy="1325563"/>
          </a:xfrm>
        </p:spPr>
        <p:txBody>
          <a:bodyPr>
            <a:normAutofit/>
          </a:bodyPr>
          <a:lstStyle/>
          <a:p>
            <a:r>
              <a:rPr lang="en-NZ" sz="2800" dirty="0" smtClean="0"/>
              <a:t>Loss/Cost function: Cross entropy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21" y="1214051"/>
            <a:ext cx="6076950" cy="4351338"/>
          </a:xfrm>
        </p:spPr>
        <p:txBody>
          <a:bodyPr>
            <a:normAutofit/>
          </a:bodyPr>
          <a:lstStyle/>
          <a:p>
            <a:r>
              <a:rPr lang="en-NZ" sz="2400" dirty="0" smtClean="0"/>
              <a:t>The natural way to measure the distance between those 2 probability vectors is called the cross entropy (a measurement of distance  between vectors )</a:t>
            </a:r>
            <a:endParaRPr lang="en-US" sz="240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59"/>
          <a:stretch/>
        </p:blipFill>
        <p:spPr bwMode="auto">
          <a:xfrm>
            <a:off x="1815354" y="2801703"/>
            <a:ext cx="4917649" cy="3473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 descr="Image resul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71" y="132901"/>
            <a:ext cx="2512471" cy="266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531925" y="1933122"/>
                <a:ext cx="16589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400" b="0" i="1" smtClean="0">
                          <a:latin typeface="Cambria Math"/>
                        </a:rPr>
                        <m:t>𝑦</m:t>
                      </m:r>
                      <m:r>
                        <a:rPr lang="en-NZ" sz="2400" b="0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NZ" sz="2400" b="0" i="0" smtClean="0">
                          <a:latin typeface="Cambria Math"/>
                        </a:rPr>
                        <m:t>log</m:t>
                      </m:r>
                      <m:r>
                        <a:rPr lang="en-NZ" sz="2400" b="0" i="1" smtClean="0">
                          <a:latin typeface="Cambria Math"/>
                        </a:rPr>
                        <m:t>⁡(</m:t>
                      </m:r>
                      <m:r>
                        <a:rPr lang="en-NZ" sz="2400" b="0" i="1" smtClean="0">
                          <a:latin typeface="Cambria Math"/>
                        </a:rPr>
                        <m:t>𝑥</m:t>
                      </m:r>
                      <m:r>
                        <a:rPr lang="en-NZ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2567" y="1933121"/>
                <a:ext cx="1658980" cy="461665"/>
              </a:xfrm>
              <a:prstGeom prst="rect">
                <a:avLst/>
              </a:prstGeom>
              <a:blipFill>
                <a:blip r:embed="rId5"/>
                <a:stretch>
                  <a:fillRect r="-366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59905" y="6375374"/>
                <a:ext cx="1505925" cy="420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NZ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NZ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NZ" sz="2800" b="0" i="1" baseline="-25000" smtClean="0">
                          <a:latin typeface="Cambria Math" panose="02040503050406030204" pitchFamily="18" charset="0"/>
                        </a:rPr>
                        <m:t>𝑝𝑟𝑒𝑑𝑖𝑐𝑡𝑖𝑜𝑛𝑠</m:t>
                      </m:r>
                    </m:oMath>
                  </m:oMathPara>
                </a14:m>
                <a:endParaRPr lang="en-US" sz="2800" baseline="-2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905" y="6375374"/>
                <a:ext cx="1505925" cy="420949"/>
              </a:xfrm>
              <a:prstGeom prst="rect">
                <a:avLst/>
              </a:prstGeom>
              <a:blipFill>
                <a:blip r:embed="rId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066920" y="6329311"/>
                <a:ext cx="261034" cy="420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baseline="-25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9227" y="6329310"/>
                <a:ext cx="261032" cy="42094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901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 smtClean="0"/>
              <a:t>Feed forward and Backpropagation steps</a:t>
            </a:r>
            <a:endParaRPr lang="en-NZ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1371599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NZ" dirty="0" smtClean="0"/>
                  <a:t>Feed forward is calculating the output of the network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NZ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NZ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NZ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NZ" dirty="0" smtClean="0"/>
                  <a:t>based on the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NZ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NZ" dirty="0" smtClean="0"/>
              </a:p>
              <a:p>
                <a:r>
                  <a:rPr lang="en-NZ" dirty="0" smtClean="0"/>
                  <a:t>The Back propagation algorithm tries to change the weights of the connections in the network in order to optimize the performance of the network for a particular task ( basically gradient descent applied to neural networks)</a:t>
                </a:r>
                <a:endParaRPr lang="en-NZ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1371599"/>
              </a:xfrm>
              <a:blipFill>
                <a:blip r:embed="rId2"/>
                <a:stretch>
                  <a:fillRect l="-444" t="-5804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 descr="Image result for Neural networks Feed forward back propag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0800"/>
            <a:ext cx="5638800" cy="418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Neural networks Feed forward back propag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660300"/>
            <a:ext cx="5638800" cy="418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634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870"/>
            <a:ext cx="8428265" cy="742924"/>
          </a:xfrm>
        </p:spPr>
        <p:txBody>
          <a:bodyPr>
            <a:noAutofit/>
          </a:bodyPr>
          <a:lstStyle/>
          <a:p>
            <a:r>
              <a:rPr lang="en-NZ" sz="2800" dirty="0" smtClean="0"/>
              <a:t>Cost/Loss function: Minimize average cross entropy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1" y="924180"/>
                <a:ext cx="8440046" cy="1672317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NZ" dirty="0" smtClean="0"/>
                  <a:t>Remember that we are trying to find those weights W and biases b that make the model have a low cross entropy loss (J) for correctly classify instances 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NZ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NZ" dirty="0" smtClean="0"/>
                  <a:t> close to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NZ" dirty="0" smtClean="0"/>
                  <a:t>) and high cross entropy loss for incorrectly classified instances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1" y="924180"/>
                <a:ext cx="8440046" cy="1672317"/>
              </a:xfrm>
              <a:blipFill>
                <a:blip r:embed="rId2"/>
                <a:stretch>
                  <a:fillRect l="-1011" t="-6934" r="-1733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45" y="3290777"/>
            <a:ext cx="3522353" cy="33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9342" t="6850" r="6699" b="6938"/>
          <a:stretch/>
        </p:blipFill>
        <p:spPr bwMode="auto">
          <a:xfrm>
            <a:off x="5133065" y="3613517"/>
            <a:ext cx="3397254" cy="2443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923642" y="5844789"/>
                <a:ext cx="326243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NZ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189" y="5844789"/>
                <a:ext cx="326243" cy="270652"/>
              </a:xfrm>
              <a:prstGeom prst="rect">
                <a:avLst/>
              </a:prstGeom>
              <a:blipFill rotWithShape="1">
                <a:blip r:embed="rId5"/>
                <a:stretch>
                  <a:fillRect l="-20755" r="-9434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842249" y="5718288"/>
                <a:ext cx="331566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NZ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6332" y="5718288"/>
                <a:ext cx="331566" cy="270652"/>
              </a:xfrm>
              <a:prstGeom prst="rect">
                <a:avLst/>
              </a:prstGeom>
              <a:blipFill rotWithShape="1">
                <a:blip r:embed="rId6"/>
                <a:stretch>
                  <a:fillRect l="-18182" r="-9091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133065" y="3747087"/>
                <a:ext cx="10117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NZ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/>
                            </a:rPr>
                            <m:t>𝑊</m:t>
                          </m:r>
                        </m:e>
                        <m:sub>
                          <m:r>
                            <a:rPr lang="en-NZ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4087" y="3747086"/>
                <a:ext cx="1011752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-7229" t="-2222" r="-843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5400000">
            <a:off x="2982617" y="3900685"/>
            <a:ext cx="440942" cy="1129554"/>
          </a:xfrm>
          <a:prstGeom prst="leftBrace">
            <a:avLst>
              <a:gd name="adj1" fmla="val 44929"/>
              <a:gd name="adj2" fmla="val 52857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90626" y="3865023"/>
                <a:ext cx="964944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NZ" b="0" i="1" baseline="-25000" smtClean="0">
                          <a:latin typeface="Cambria Math" panose="02040503050406030204" pitchFamily="18" charset="0"/>
                        </a:rPr>
                        <m:t>𝑝𝑟𝑒𝑑𝑖𝑐𝑡𝑖𝑜𝑛𝑠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167" y="3865023"/>
                <a:ext cx="964943" cy="270652"/>
              </a:xfrm>
              <a:prstGeom prst="rect">
                <a:avLst/>
              </a:prstGeom>
              <a:blipFill rotWithShape="1">
                <a:blip r:embed="rId8"/>
                <a:stretch>
                  <a:fillRect l="-5660" r="-5031" b="-38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956208" y="4330136"/>
                <a:ext cx="169085" cy="2706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944" y="4330136"/>
                <a:ext cx="169085" cy="270652"/>
              </a:xfrm>
              <a:prstGeom prst="rect">
                <a:avLst/>
              </a:prstGeom>
              <a:blipFill rotWithShape="1">
                <a:blip r:embed="rId9"/>
                <a:stretch>
                  <a:fillRect l="-35714" r="-39286" b="-2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083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 smtClean="0"/>
              <a:t>Recommended resources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3"/>
            <a:ext cx="3962400" cy="533398"/>
          </a:xfrm>
        </p:spPr>
        <p:txBody>
          <a:bodyPr>
            <a:normAutofit/>
          </a:bodyPr>
          <a:lstStyle/>
          <a:p>
            <a:r>
              <a:rPr lang="en-US" sz="2400" u="sng" dirty="0" err="1">
                <a:hlinkClick r:id="rId2"/>
              </a:rPr>
              <a:t>TensorFlow</a:t>
            </a:r>
            <a:r>
              <a:rPr lang="en-US" sz="2400" u="sng" dirty="0">
                <a:hlinkClick r:id="rId2"/>
              </a:rPr>
              <a:t> </a:t>
            </a:r>
            <a:r>
              <a:rPr lang="en-US" sz="2400" u="sng" dirty="0" smtClean="0">
                <a:hlinkClick r:id="rId2"/>
              </a:rPr>
              <a:t>Playground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438400"/>
            <a:ext cx="7084756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80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2400" dirty="0"/>
              <a:t>B</a:t>
            </a:r>
            <a:r>
              <a:rPr lang="it-IT" sz="2400" dirty="0" smtClean="0"/>
              <a:t>iological </a:t>
            </a:r>
            <a:r>
              <a:rPr lang="it-IT" sz="2400" dirty="0"/>
              <a:t>structure </a:t>
            </a:r>
            <a:r>
              <a:rPr lang="it-IT" sz="2400" dirty="0" smtClean="0"/>
              <a:t> and function versus human engineering</a:t>
            </a:r>
            <a:endParaRPr lang="en-US" sz="2400" dirty="0"/>
          </a:p>
        </p:txBody>
      </p:sp>
      <p:pic>
        <p:nvPicPr>
          <p:cNvPr id="8194" name="Picture 2" descr="http://p1.pichost.me/i/13/1363576.jpg?dl=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276600"/>
            <a:ext cx="4023360" cy="297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encrypted-tbn3.gstatic.com/images?q=tbn:ANd9GcQnGIyWLN2TS0AkCB0-ppJZySSYIGuD2shk_8qAjKTQVD13s4u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 b="6250"/>
          <a:stretch/>
        </p:blipFill>
        <p:spPr bwMode="auto">
          <a:xfrm>
            <a:off x="4800600" y="3276600"/>
            <a:ext cx="4023360" cy="297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1194027"/>
            <a:ext cx="807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sz="2000" dirty="0" smtClean="0"/>
              <a:t>The past inability of traditional machine learning algorithms to do well on perceptual tasks motivated the search for biologically inspired answers to the perception problem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9661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Role of bio-inspiration in AI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610600" cy="5257799"/>
          </a:xfrm>
        </p:spPr>
        <p:txBody>
          <a:bodyPr>
            <a:normAutofit fontScale="77500" lnSpcReduction="20000"/>
          </a:bodyPr>
          <a:lstStyle/>
          <a:p>
            <a:r>
              <a:rPr lang="en-NZ" dirty="0" smtClean="0"/>
              <a:t>Machine learning belongs to the broader field of artificial intelligence (AI)</a:t>
            </a:r>
          </a:p>
          <a:p>
            <a:r>
              <a:rPr lang="en-NZ" dirty="0" smtClean="0"/>
              <a:t>AI formally established in the 1950s</a:t>
            </a:r>
          </a:p>
          <a:p>
            <a:pPr lvl="1"/>
            <a:r>
              <a:rPr lang="en-NZ" dirty="0" smtClean="0"/>
              <a:t>Initially thoughts: brain is just another type of computer</a:t>
            </a:r>
          </a:p>
          <a:p>
            <a:pPr lvl="1"/>
            <a:r>
              <a:rPr lang="en-NZ" dirty="0" smtClean="0"/>
              <a:t>Confidence about AI soon being able to emulate the brain</a:t>
            </a:r>
          </a:p>
          <a:p>
            <a:pPr lvl="1"/>
            <a:r>
              <a:rPr lang="en-NZ" dirty="0" smtClean="0"/>
              <a:t>No perceived need for bioinspired approaches</a:t>
            </a:r>
          </a:p>
          <a:p>
            <a:pPr lvl="1"/>
            <a:r>
              <a:rPr lang="en-NZ" dirty="0"/>
              <a:t>Symbolic approach era</a:t>
            </a:r>
          </a:p>
          <a:p>
            <a:r>
              <a:rPr lang="en-NZ" dirty="0" smtClean="0"/>
              <a:t>AI semi-stuck for several decades (1960s-1990s)</a:t>
            </a:r>
          </a:p>
          <a:p>
            <a:pPr lvl="1"/>
            <a:r>
              <a:rPr lang="en-NZ" dirty="0" smtClean="0"/>
              <a:t>Numerous advances within the same timeframe in neuroscience</a:t>
            </a:r>
          </a:p>
          <a:p>
            <a:r>
              <a:rPr lang="en-NZ" dirty="0" smtClean="0"/>
              <a:t>Eventually, some concepts from neuroscience percolated into machine learning</a:t>
            </a:r>
          </a:p>
          <a:p>
            <a:pPr lvl="1"/>
            <a:r>
              <a:rPr lang="en-NZ" dirty="0">
                <a:solidFill>
                  <a:srgbClr val="FF0000"/>
                </a:solidFill>
              </a:rPr>
              <a:t>C</a:t>
            </a:r>
            <a:r>
              <a:rPr lang="en-NZ" dirty="0" smtClean="0">
                <a:solidFill>
                  <a:srgbClr val="FF0000"/>
                </a:solidFill>
              </a:rPr>
              <a:t>onnectionist</a:t>
            </a:r>
            <a:r>
              <a:rPr lang="en-NZ" dirty="0" smtClean="0"/>
              <a:t> </a:t>
            </a:r>
            <a:r>
              <a:rPr lang="en-NZ" dirty="0"/>
              <a:t>versus </a:t>
            </a:r>
            <a:r>
              <a:rPr lang="en-NZ" dirty="0" smtClean="0"/>
              <a:t>symbolic approach</a:t>
            </a:r>
          </a:p>
          <a:p>
            <a:pPr lvl="1"/>
            <a:r>
              <a:rPr lang="en-NZ" dirty="0" smtClean="0">
                <a:solidFill>
                  <a:srgbClr val="FF0000"/>
                </a:solidFill>
              </a:rPr>
              <a:t>Implicit </a:t>
            </a:r>
            <a:r>
              <a:rPr lang="en-NZ" dirty="0"/>
              <a:t>versus </a:t>
            </a:r>
            <a:r>
              <a:rPr lang="en-NZ" dirty="0" smtClean="0"/>
              <a:t>explicit knowledge representation</a:t>
            </a:r>
          </a:p>
          <a:p>
            <a:r>
              <a:rPr lang="en-NZ" dirty="0" smtClean="0"/>
              <a:t>Pattern recognition classifiers don’t </a:t>
            </a:r>
            <a:r>
              <a:rPr lang="en-NZ" dirty="0"/>
              <a:t>(</a:t>
            </a:r>
            <a:r>
              <a:rPr lang="en-NZ" dirty="0">
                <a:solidFill>
                  <a:srgbClr val="FF0000"/>
                </a:solidFill>
              </a:rPr>
              <a:t>yet</a:t>
            </a:r>
            <a:r>
              <a:rPr lang="en-NZ" dirty="0"/>
              <a:t>) match brain </a:t>
            </a:r>
            <a:r>
              <a:rPr lang="en-NZ" dirty="0" smtClean="0"/>
              <a:t>performance in many areas (but they are converging in some)</a:t>
            </a:r>
          </a:p>
        </p:txBody>
      </p:sp>
    </p:spTree>
    <p:extLst>
      <p:ext uri="{BB962C8B-B14F-4D97-AF65-F5344CB8AC3E}">
        <p14:creationId xmlns:p14="http://schemas.microsoft.com/office/powerpoint/2010/main" val="306391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258760"/>
          </a:xfrm>
        </p:spPr>
        <p:txBody>
          <a:bodyPr>
            <a:noAutofit/>
          </a:bodyPr>
          <a:lstStyle/>
          <a:p>
            <a:r>
              <a:rPr lang="en-US" sz="2400" dirty="0" smtClean="0"/>
              <a:t>Neurons, Synapses and Action potentials</a:t>
            </a:r>
          </a:p>
        </p:txBody>
      </p:sp>
      <p:pic>
        <p:nvPicPr>
          <p:cNvPr id="23554" name="Picture 2" descr="http://upload.wikimedia.org/wikipedia/commons/1/10/Blausen_0657_MultipolarNeur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1188259"/>
            <a:ext cx="4571999" cy="2948025"/>
          </a:xfrm>
          <a:prstGeom prst="rect">
            <a:avLst/>
          </a:prstGeom>
          <a:noFill/>
        </p:spPr>
      </p:pic>
      <p:pic>
        <p:nvPicPr>
          <p:cNvPr id="5" name="Picture 6" descr="http://upload.wikimedia.org/wikipedia/commons/thumb/9/95/Action_Potential.gif/300px-Action_Potential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91784" y="4595368"/>
            <a:ext cx="3133458" cy="2235200"/>
          </a:xfrm>
          <a:prstGeom prst="rect">
            <a:avLst/>
          </a:prstGeom>
          <a:noFill/>
        </p:spPr>
      </p:pic>
      <p:pic>
        <p:nvPicPr>
          <p:cNvPr id="7" name="Picture 4" descr="http://7e.biopsychology.com/vs/vs03/vs030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" y="3040856"/>
            <a:ext cx="5272599" cy="381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64" y="642197"/>
            <a:ext cx="2283143" cy="239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1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176" y="152400"/>
            <a:ext cx="8229600" cy="729932"/>
          </a:xfrm>
        </p:spPr>
        <p:txBody>
          <a:bodyPr>
            <a:normAutofit fontScale="90000"/>
          </a:bodyPr>
          <a:lstStyle/>
          <a:p>
            <a:r>
              <a:rPr lang="en-NZ" dirty="0" err="1" smtClean="0"/>
              <a:t>Neocortex</a:t>
            </a:r>
            <a:r>
              <a:rPr lang="en-NZ" dirty="0" smtClean="0"/>
              <a:t>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" y="1168400"/>
            <a:ext cx="4953000" cy="4525963"/>
          </a:xfrm>
        </p:spPr>
        <p:txBody>
          <a:bodyPr>
            <a:noAutofit/>
          </a:bodyPr>
          <a:lstStyle/>
          <a:p>
            <a:r>
              <a:rPr lang="en-NZ" sz="2000" dirty="0" smtClean="0"/>
              <a:t>Most high-level cognitive functions reside in the neocortex</a:t>
            </a:r>
          </a:p>
          <a:p>
            <a:endParaRPr lang="en-NZ" sz="2000" dirty="0"/>
          </a:p>
          <a:p>
            <a:r>
              <a:rPr lang="en-NZ" sz="2000" dirty="0" smtClean="0"/>
              <a:t>Hierarchical organization</a:t>
            </a:r>
          </a:p>
          <a:p>
            <a:endParaRPr lang="en-NZ" sz="2000" dirty="0"/>
          </a:p>
          <a:p>
            <a:r>
              <a:rPr lang="en-NZ" sz="2000" dirty="0" smtClean="0"/>
              <a:t>Spatiotemporal coding</a:t>
            </a:r>
          </a:p>
          <a:p>
            <a:endParaRPr lang="en-NZ" sz="2000" dirty="0"/>
          </a:p>
          <a:p>
            <a:r>
              <a:rPr lang="en-NZ" sz="2000" dirty="0" smtClean="0"/>
              <a:t>Parallel processing</a:t>
            </a:r>
            <a:endParaRPr lang="en-NZ" sz="2000" dirty="0"/>
          </a:p>
          <a:p>
            <a:endParaRPr lang="en-NZ" sz="2000" dirty="0" smtClean="0"/>
          </a:p>
          <a:p>
            <a:r>
              <a:rPr lang="en-NZ" sz="2000" dirty="0"/>
              <a:t>divided in 6 layers</a:t>
            </a:r>
          </a:p>
          <a:p>
            <a:endParaRPr lang="en-NZ" sz="2000" dirty="0"/>
          </a:p>
          <a:p>
            <a:r>
              <a:rPr lang="en-NZ" sz="2000" dirty="0" smtClean="0"/>
              <a:t>The most complex system in the known universe</a:t>
            </a:r>
          </a:p>
          <a:p>
            <a:endParaRPr lang="en-NZ" sz="2000" dirty="0" smtClean="0"/>
          </a:p>
          <a:p>
            <a:r>
              <a:rPr lang="en-NZ" sz="2000" dirty="0" smtClean="0"/>
              <a:t>Synchronous activity of around 30 billion neurons probably construct who we are</a:t>
            </a:r>
          </a:p>
          <a:p>
            <a:endParaRPr lang="en-NZ" sz="2000" dirty="0" smtClean="0"/>
          </a:p>
          <a:p>
            <a:r>
              <a:rPr lang="en-NZ" sz="2000" dirty="0" smtClean="0"/>
              <a:t>Neocortex is</a:t>
            </a:r>
            <a:endParaRPr lang="en-US" sz="2000" dirty="0"/>
          </a:p>
        </p:txBody>
      </p:sp>
      <p:pic>
        <p:nvPicPr>
          <p:cNvPr id="6146" name="Picture 2" descr="http://www.sbirc.ed.ac.uk/cyril/gfx/neurophysio/cp_neurophysio2_Cortex-Lay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213099"/>
            <a:ext cx="3040976" cy="346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529" y="1143000"/>
            <a:ext cx="2901711" cy="193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7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Receptive fields of visual cortex</a:t>
            </a:r>
            <a:endParaRPr lang="en-US" dirty="0"/>
          </a:p>
        </p:txBody>
      </p:sp>
      <p:pic>
        <p:nvPicPr>
          <p:cNvPr id="8194" name="Picture 2" descr="http://www.cis.rit.edu/people/faculty/montag/vandplite/images/chapter_10/recf2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09"/>
          <a:stretch/>
        </p:blipFill>
        <p:spPr bwMode="auto">
          <a:xfrm>
            <a:off x="76200" y="1905000"/>
            <a:ext cx="2514600" cy="301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607" y="1995988"/>
            <a:ext cx="2689418" cy="283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66800" y="5156201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Notice the strong analogy with lower level features learned by deep neural networks as we will see in future lectures</a:t>
            </a:r>
            <a:endParaRPr lang="en-US" dirty="0"/>
          </a:p>
        </p:txBody>
      </p:sp>
      <p:pic>
        <p:nvPicPr>
          <p:cNvPr id="4" name="haw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67001" y="1905000"/>
            <a:ext cx="3524885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6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/>
              <a:t>Provocative hypotheses about the </a:t>
            </a:r>
            <a:r>
              <a:rPr lang="en-NZ" sz="3200" dirty="0" err="1" smtClean="0"/>
              <a:t>neocortex</a:t>
            </a:r>
            <a:endParaRPr 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94" y="1676400"/>
            <a:ext cx="7061211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229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50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, x_2 \in \{ 0, 1\}&#10;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, x_2 \in \{ 0, 1\}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00FF00"/>
      </a:accent2>
      <a:accent3>
        <a:srgbClr val="00FFFF"/>
      </a:accent3>
      <a:accent4>
        <a:srgbClr val="FF0000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6525</TotalTime>
  <Words>1805</Words>
  <Application>Microsoft Office PowerPoint</Application>
  <PresentationFormat>On-screen Show (4:3)</PresentationFormat>
  <Paragraphs>304</Paragraphs>
  <Slides>34</Slides>
  <Notes>7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Calibri</vt:lpstr>
      <vt:lpstr>Cambria Math</vt:lpstr>
      <vt:lpstr>Gill Sans</vt:lpstr>
      <vt:lpstr>Wingdings</vt:lpstr>
      <vt:lpstr>ヒラギノ角ゴ ProN W3</vt:lpstr>
      <vt:lpstr>1_Lecture</vt:lpstr>
      <vt:lpstr>2_Office Theme</vt:lpstr>
      <vt:lpstr>3_Office Theme</vt:lpstr>
      <vt:lpstr>2_Lecture</vt:lpstr>
      <vt:lpstr>Visio</vt:lpstr>
      <vt:lpstr>PowerPoint Presentation</vt:lpstr>
      <vt:lpstr>Where are we at?</vt:lpstr>
      <vt:lpstr>PowerPoint Presentation</vt:lpstr>
      <vt:lpstr>Biological structure  and function versus human engineering</vt:lpstr>
      <vt:lpstr>Role of bio-inspiration in AI history</vt:lpstr>
      <vt:lpstr>Neurons, Synapses and Action potentials</vt:lpstr>
      <vt:lpstr>Neocortex characteristics</vt:lpstr>
      <vt:lpstr>Receptive fields of visual cortex</vt:lpstr>
      <vt:lpstr>Provocative hypotheses about the neocortex</vt:lpstr>
      <vt:lpstr>PowerPoint Presentation</vt:lpstr>
      <vt:lpstr>Why Brains Are So Wrinkly? evolutionary trick to maximize computational capacity</vt:lpstr>
      <vt:lpstr>Deep learning</vt:lpstr>
      <vt:lpstr>Deep learning Overview </vt:lpstr>
      <vt:lpstr>Historical Deep learning breakthrough for computer vision</vt:lpstr>
      <vt:lpstr>Deep learning fast progress</vt:lpstr>
      <vt:lpstr>The “deep” in deep learning</vt:lpstr>
      <vt:lpstr>What has deep learning achieved so far</vt:lpstr>
      <vt:lpstr>Why deep learning techniques work so well?</vt:lpstr>
      <vt:lpstr>Deep learning used to be called Artificial neural networks</vt:lpstr>
      <vt:lpstr>Artificial neural networks: computational architecture overview</vt:lpstr>
      <vt:lpstr>PowerPoint Presentation</vt:lpstr>
      <vt:lpstr>The nonlinear activation function g </vt:lpstr>
      <vt:lpstr>PowerPoint Presentation</vt:lpstr>
      <vt:lpstr>PowerPoint Presentation</vt:lpstr>
      <vt:lpstr>Why are nonlinearities functions  needed?</vt:lpstr>
      <vt:lpstr>Recap about Image classification</vt:lpstr>
      <vt:lpstr>Flattening an RGB image</vt:lpstr>
      <vt:lpstr>The softmax</vt:lpstr>
      <vt:lpstr>PowerPoint Presentation</vt:lpstr>
      <vt:lpstr>PowerPoint Presentation</vt:lpstr>
      <vt:lpstr>Loss/Cost function: Cross entropy</vt:lpstr>
      <vt:lpstr>Feed forward and Backpropagation steps</vt:lpstr>
      <vt:lpstr>Cost/Loss function: Minimize average cross entropy</vt:lpstr>
      <vt:lpstr>Recommended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David Rozado</cp:lastModifiedBy>
  <cp:revision>608</cp:revision>
  <dcterms:created xsi:type="dcterms:W3CDTF">2010-07-08T21:59:02Z</dcterms:created>
  <dcterms:modified xsi:type="dcterms:W3CDTF">2019-03-15T21:19:40Z</dcterms:modified>
</cp:coreProperties>
</file>